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oppi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08a17c79d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308a17c79d2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08a17c79d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308a17c79d2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8a17c79d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08a17c79d2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8a17c79d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08a17c79d2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08a17c79d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308a17c79d2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f9a3a519a8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2f9a3a519a8_0_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f9a3a519a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2f9a3a519a8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f9a3a519a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f9a3a519a8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9a3a519a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2f9a3a519a8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jp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1.jpg"/><Relationship Id="rId4" Type="http://schemas.openxmlformats.org/officeDocument/2006/relationships/image" Target="../media/image5.png"/><Relationship Id="rId9" Type="http://schemas.openxmlformats.org/officeDocument/2006/relationships/image" Target="../media/image55.jpg"/><Relationship Id="rId5" Type="http://schemas.openxmlformats.org/officeDocument/2006/relationships/image" Target="../media/image39.png"/><Relationship Id="rId6" Type="http://schemas.openxmlformats.org/officeDocument/2006/relationships/image" Target="../media/image36.png"/><Relationship Id="rId7" Type="http://schemas.openxmlformats.org/officeDocument/2006/relationships/image" Target="../media/image59.jpg"/><Relationship Id="rId8" Type="http://schemas.openxmlformats.org/officeDocument/2006/relationships/image" Target="../media/image5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1.jpg"/><Relationship Id="rId4" Type="http://schemas.openxmlformats.org/officeDocument/2006/relationships/image" Target="../media/image5.png"/><Relationship Id="rId5" Type="http://schemas.openxmlformats.org/officeDocument/2006/relationships/image" Target="../media/image37.png"/><Relationship Id="rId6"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1.jpg"/><Relationship Id="rId4" Type="http://schemas.openxmlformats.org/officeDocument/2006/relationships/image" Target="../media/image5.png"/><Relationship Id="rId9" Type="http://schemas.openxmlformats.org/officeDocument/2006/relationships/image" Target="../media/image50.png"/><Relationship Id="rId5" Type="http://schemas.openxmlformats.org/officeDocument/2006/relationships/image" Target="../media/image41.png"/><Relationship Id="rId6" Type="http://schemas.openxmlformats.org/officeDocument/2006/relationships/image" Target="../media/image60.png"/><Relationship Id="rId7" Type="http://schemas.openxmlformats.org/officeDocument/2006/relationships/image" Target="../media/image44.png"/><Relationship Id="rId8"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1.jpg"/><Relationship Id="rId4" Type="http://schemas.openxmlformats.org/officeDocument/2006/relationships/image" Target="../media/image5.png"/><Relationship Id="rId11" Type="http://schemas.openxmlformats.org/officeDocument/2006/relationships/image" Target="../media/image47.png"/><Relationship Id="rId10" Type="http://schemas.openxmlformats.org/officeDocument/2006/relationships/image" Target="../media/image61.png"/><Relationship Id="rId9" Type="http://schemas.openxmlformats.org/officeDocument/2006/relationships/image" Target="../media/image65.png"/><Relationship Id="rId5" Type="http://schemas.openxmlformats.org/officeDocument/2006/relationships/image" Target="../media/image64.gif"/><Relationship Id="rId6" Type="http://schemas.openxmlformats.org/officeDocument/2006/relationships/image" Target="../media/image52.png"/><Relationship Id="rId7" Type="http://schemas.openxmlformats.org/officeDocument/2006/relationships/image" Target="../media/image49.png"/><Relationship Id="rId8"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1.jpg"/><Relationship Id="rId4" Type="http://schemas.openxmlformats.org/officeDocument/2006/relationships/image" Target="../media/image70.png"/><Relationship Id="rId5" Type="http://schemas.openxmlformats.org/officeDocument/2006/relationships/image" Target="../media/image45.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1.jpg"/><Relationship Id="rId4" Type="http://schemas.openxmlformats.org/officeDocument/2006/relationships/image" Target="../media/image57.png"/><Relationship Id="rId11" Type="http://schemas.openxmlformats.org/officeDocument/2006/relationships/image" Target="../media/image22.png"/><Relationship Id="rId10" Type="http://schemas.openxmlformats.org/officeDocument/2006/relationships/image" Target="../media/image18.png"/><Relationship Id="rId9" Type="http://schemas.openxmlformats.org/officeDocument/2006/relationships/image" Target="../media/image12.png"/><Relationship Id="rId5" Type="http://schemas.openxmlformats.org/officeDocument/2006/relationships/image" Target="../media/image62.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hyperlink" Target="https://github.com/prajyotgorlewar/NasaApp" TargetMode="External"/><Relationship Id="rId5" Type="http://schemas.openxmlformats.org/officeDocument/2006/relationships/hyperlink" Target="https://docs.google.com/presentation/d/1koVYL0SBbH4Lt0VA86ZiNupztsewqoYfJRQPKBnoKL4/edit?usp=sharing" TargetMode="External"/><Relationship Id="rId6" Type="http://schemas.openxmlformats.org/officeDocument/2006/relationships/hyperlink" Target="https://docs.google.com/presentation/d/1koVYL0SBbH4Lt0VA86ZiNupztsewqoYfJRQPKBnoKL4/edit?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1.jpg"/><Relationship Id="rId4" Type="http://schemas.openxmlformats.org/officeDocument/2006/relationships/image" Target="../media/image5.png"/><Relationship Id="rId9" Type="http://schemas.openxmlformats.org/officeDocument/2006/relationships/image" Target="../media/image66.png"/><Relationship Id="rId5" Type="http://schemas.openxmlformats.org/officeDocument/2006/relationships/image" Target="../media/image58.png"/><Relationship Id="rId6" Type="http://schemas.openxmlformats.org/officeDocument/2006/relationships/image" Target="../media/image53.png"/><Relationship Id="rId7" Type="http://schemas.openxmlformats.org/officeDocument/2006/relationships/image" Target="../media/image56.png"/><Relationship Id="rId8"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1.jp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3.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1.jp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22.png"/><Relationship Id="rId8"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1.jpg"/><Relationship Id="rId4" Type="http://schemas.openxmlformats.org/officeDocument/2006/relationships/image" Target="../media/image5.png"/><Relationship Id="rId9" Type="http://schemas.openxmlformats.org/officeDocument/2006/relationships/image" Target="../media/image32.jp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1.jpg"/><Relationship Id="rId4" Type="http://schemas.openxmlformats.org/officeDocument/2006/relationships/image" Target="../media/image5.png"/><Relationship Id="rId9" Type="http://schemas.openxmlformats.org/officeDocument/2006/relationships/image" Target="../media/image32.jp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png"/><Relationship Id="rId8"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1.jpg"/><Relationship Id="rId4" Type="http://schemas.openxmlformats.org/officeDocument/2006/relationships/image" Target="../media/image21.png"/><Relationship Id="rId9" Type="http://schemas.openxmlformats.org/officeDocument/2006/relationships/image" Target="../media/image32.jpg"/><Relationship Id="rId5" Type="http://schemas.openxmlformats.org/officeDocument/2006/relationships/image" Target="../media/image7.png"/><Relationship Id="rId6" Type="http://schemas.openxmlformats.org/officeDocument/2006/relationships/image" Target="../media/image20.png"/><Relationship Id="rId7" Type="http://schemas.openxmlformats.org/officeDocument/2006/relationships/image" Target="../media/image5.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1.jpg"/><Relationship Id="rId4" Type="http://schemas.openxmlformats.org/officeDocument/2006/relationships/image" Target="../media/image5.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1.jpg"/><Relationship Id="rId4" Type="http://schemas.openxmlformats.org/officeDocument/2006/relationships/image" Target="../media/image5.png"/><Relationship Id="rId5"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1.jpg"/><Relationship Id="rId4" Type="http://schemas.openxmlformats.org/officeDocument/2006/relationships/image" Target="../media/image5.png"/><Relationship Id="rId11" Type="http://schemas.openxmlformats.org/officeDocument/2006/relationships/image" Target="../media/image34.png"/><Relationship Id="rId10" Type="http://schemas.openxmlformats.org/officeDocument/2006/relationships/image" Target="../media/image20.png"/><Relationship Id="rId9"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55" name="Google Shape;55;p13"/>
          <p:cNvPicPr preferRelativeResize="0"/>
          <p:nvPr/>
        </p:nvPicPr>
        <p:blipFill rotWithShape="1">
          <a:blip r:embed="rId4">
            <a:alphaModFix/>
          </a:blip>
          <a:srcRect b="45992" l="0" r="0" t="0"/>
          <a:stretch/>
        </p:blipFill>
        <p:spPr>
          <a:xfrm>
            <a:off x="0" y="0"/>
            <a:ext cx="9144023" cy="2777924"/>
          </a:xfrm>
          <a:prstGeom prst="rect">
            <a:avLst/>
          </a:prstGeom>
          <a:noFill/>
          <a:ln>
            <a:noFill/>
          </a:ln>
        </p:spPr>
      </p:pic>
      <p:sp>
        <p:nvSpPr>
          <p:cNvPr id="56" name="Google Shape;56;p13"/>
          <p:cNvSpPr txBox="1"/>
          <p:nvPr/>
        </p:nvSpPr>
        <p:spPr>
          <a:xfrm>
            <a:off x="1642175" y="3139800"/>
            <a:ext cx="6468600" cy="20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Arial"/>
                <a:ea typeface="Arial"/>
                <a:cs typeface="Arial"/>
                <a:sym typeface="Arial"/>
              </a:rPr>
              <a:t>Team Details</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342900" lvl="1" marL="914400" marR="0" rtl="0" algn="l">
              <a:lnSpc>
                <a:spcPct val="100000"/>
              </a:lnSpc>
              <a:spcBef>
                <a:spcPts val="0"/>
              </a:spcBef>
              <a:spcAft>
                <a:spcPts val="0"/>
              </a:spcAft>
              <a:buClr>
                <a:schemeClr val="lt1"/>
              </a:buClr>
              <a:buSzPts val="1800"/>
              <a:buFont typeface="Arial"/>
              <a:buAutoNum type="alphaLcPeriod"/>
            </a:pPr>
            <a:r>
              <a:rPr b="1" i="0" lang="en-GB" sz="1800" u="none" cap="none" strike="noStrike">
                <a:solidFill>
                  <a:schemeClr val="lt1"/>
                </a:solidFill>
                <a:latin typeface="Poppins"/>
                <a:ea typeface="Poppins"/>
                <a:cs typeface="Poppins"/>
                <a:sym typeface="Poppins"/>
              </a:rPr>
              <a:t>Team name: </a:t>
            </a:r>
            <a:r>
              <a:rPr lang="en-GB" sz="1800">
                <a:solidFill>
                  <a:schemeClr val="lt1"/>
                </a:solidFill>
                <a:latin typeface="Poppins"/>
                <a:ea typeface="Poppins"/>
                <a:cs typeface="Poppins"/>
                <a:sym typeface="Poppins"/>
              </a:rPr>
              <a:t>Spacez</a:t>
            </a:r>
            <a:endParaRPr i="0" sz="1800" u="none" cap="none" strike="noStrike">
              <a:solidFill>
                <a:schemeClr val="lt1"/>
              </a:solidFill>
              <a:latin typeface="Poppins"/>
              <a:ea typeface="Poppins"/>
              <a:cs typeface="Poppins"/>
              <a:sym typeface="Poppins"/>
            </a:endParaRPr>
          </a:p>
          <a:p>
            <a:pPr indent="-342900" lvl="1" marL="914400" marR="0" rtl="0" algn="l">
              <a:lnSpc>
                <a:spcPct val="100000"/>
              </a:lnSpc>
              <a:spcBef>
                <a:spcPts val="0"/>
              </a:spcBef>
              <a:spcAft>
                <a:spcPts val="0"/>
              </a:spcAft>
              <a:buClr>
                <a:schemeClr val="lt1"/>
              </a:buClr>
              <a:buSzPts val="1800"/>
              <a:buFont typeface="Arial"/>
              <a:buAutoNum type="alphaLcPeriod"/>
            </a:pPr>
            <a:r>
              <a:rPr b="1" i="0" lang="en-GB" sz="1800" u="none" cap="none" strike="noStrike">
                <a:solidFill>
                  <a:schemeClr val="lt1"/>
                </a:solidFill>
                <a:latin typeface="Poppins"/>
                <a:ea typeface="Poppins"/>
                <a:cs typeface="Poppins"/>
                <a:sym typeface="Poppins"/>
              </a:rPr>
              <a:t>Team leader name: </a:t>
            </a:r>
            <a:r>
              <a:rPr i="0" lang="en-GB" sz="1800" u="none" cap="none" strike="noStrike">
                <a:solidFill>
                  <a:schemeClr val="lt1"/>
                </a:solidFill>
                <a:latin typeface="Poppins"/>
                <a:ea typeface="Poppins"/>
                <a:cs typeface="Poppins"/>
                <a:sym typeface="Poppins"/>
              </a:rPr>
              <a:t>Tu</a:t>
            </a:r>
            <a:r>
              <a:rPr lang="en-GB" sz="1800">
                <a:solidFill>
                  <a:schemeClr val="lt1"/>
                </a:solidFill>
                <a:latin typeface="Poppins"/>
                <a:ea typeface="Poppins"/>
                <a:cs typeface="Poppins"/>
                <a:sym typeface="Poppins"/>
              </a:rPr>
              <a:t>shar Pandey</a:t>
            </a:r>
            <a:endParaRPr i="0" sz="1800" u="none" cap="none" strike="noStrike">
              <a:solidFill>
                <a:schemeClr val="lt1"/>
              </a:solidFill>
              <a:latin typeface="Poppins"/>
              <a:ea typeface="Poppins"/>
              <a:cs typeface="Poppins"/>
              <a:sym typeface="Poppins"/>
            </a:endParaRPr>
          </a:p>
          <a:p>
            <a:pPr indent="-342900" lvl="1" marL="914400" marR="0" rtl="0" algn="l">
              <a:lnSpc>
                <a:spcPct val="100000"/>
              </a:lnSpc>
              <a:spcBef>
                <a:spcPts val="0"/>
              </a:spcBef>
              <a:spcAft>
                <a:spcPts val="0"/>
              </a:spcAft>
              <a:buClr>
                <a:schemeClr val="lt1"/>
              </a:buClr>
              <a:buSzPts val="1800"/>
              <a:buFont typeface="Arial"/>
              <a:buAutoNum type="alphaLcPeriod"/>
            </a:pPr>
            <a:r>
              <a:rPr b="1" i="0" lang="en-GB" sz="1800" u="none" cap="none" strike="noStrike">
                <a:solidFill>
                  <a:schemeClr val="lt1"/>
                </a:solidFill>
                <a:latin typeface="Poppins"/>
                <a:ea typeface="Poppins"/>
                <a:cs typeface="Poppins"/>
                <a:sym typeface="Poppins"/>
              </a:rPr>
              <a:t>Problem Statement: </a:t>
            </a:r>
            <a:r>
              <a:rPr lang="en-GB" sz="1800">
                <a:solidFill>
                  <a:schemeClr val="lt1"/>
                </a:solidFill>
                <a:latin typeface="Poppins"/>
                <a:ea typeface="Poppins"/>
                <a:cs typeface="Poppins"/>
                <a:sym typeface="Poppins"/>
              </a:rPr>
              <a:t>GLOBE Protocol Games</a:t>
            </a:r>
            <a:endParaRPr b="1" i="0" sz="18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oppins"/>
              <a:ea typeface="Poppins"/>
              <a:cs typeface="Poppins"/>
              <a:sym typeface="Poppins"/>
            </a:endParaRPr>
          </a:p>
        </p:txBody>
      </p:sp>
      <p:sp>
        <p:nvSpPr>
          <p:cNvPr id="57" name="Google Shape;57;p13"/>
          <p:cNvSpPr/>
          <p:nvPr/>
        </p:nvSpPr>
        <p:spPr>
          <a:xfrm>
            <a:off x="7965125" y="-166450"/>
            <a:ext cx="1481555" cy="1366911"/>
          </a:xfrm>
          <a:custGeom>
            <a:rect b="b" l="l" r="r" t="t"/>
            <a:pathLst>
              <a:path extrusionOk="0" h="3527512" w="3527512">
                <a:moveTo>
                  <a:pt x="0" y="0"/>
                </a:moveTo>
                <a:lnTo>
                  <a:pt x="3527512" y="0"/>
                </a:lnTo>
                <a:lnTo>
                  <a:pt x="3527512" y="3527512"/>
                </a:lnTo>
                <a:lnTo>
                  <a:pt x="0" y="3527512"/>
                </a:lnTo>
                <a:lnTo>
                  <a:pt x="0" y="0"/>
                </a:lnTo>
                <a:close/>
              </a:path>
            </a:pathLst>
          </a:custGeom>
          <a:blipFill rotWithShape="1">
            <a:blip r:embed="rId5">
              <a:alphaModFix/>
            </a:blip>
            <a:stretch>
              <a:fillRect b="0" l="0" r="0" t="0"/>
            </a:stretch>
          </a:blipFill>
          <a:ln>
            <a:noFill/>
          </a:ln>
        </p:spPr>
      </p:sp>
      <p:sp>
        <p:nvSpPr>
          <p:cNvPr id="58" name="Google Shape;58;p13"/>
          <p:cNvSpPr/>
          <p:nvPr/>
        </p:nvSpPr>
        <p:spPr>
          <a:xfrm rot="3242778">
            <a:off x="7819085" y="3658192"/>
            <a:ext cx="1000927" cy="1795385"/>
          </a:xfrm>
          <a:custGeom>
            <a:rect b="b" l="l" r="r" t="t"/>
            <a:pathLst>
              <a:path extrusionOk="0" h="1794258" w="1000299">
                <a:moveTo>
                  <a:pt x="0" y="0"/>
                </a:moveTo>
                <a:lnTo>
                  <a:pt x="1000299" y="0"/>
                </a:lnTo>
                <a:lnTo>
                  <a:pt x="1000299" y="1794258"/>
                </a:lnTo>
                <a:lnTo>
                  <a:pt x="0" y="1794258"/>
                </a:lnTo>
                <a:lnTo>
                  <a:pt x="0" y="0"/>
                </a:lnTo>
                <a:close/>
              </a:path>
            </a:pathLst>
          </a:custGeom>
          <a:blipFill rotWithShape="1">
            <a:blip r:embed="rId6">
              <a:alphaModFix/>
            </a:blip>
            <a:stretch>
              <a:fillRect b="0" l="0" r="0" t="0"/>
            </a:stretch>
          </a:blipFill>
          <a:ln>
            <a:noFill/>
          </a:ln>
        </p:spPr>
      </p:sp>
      <p:sp>
        <p:nvSpPr>
          <p:cNvPr id="59" name="Google Shape;59;p13"/>
          <p:cNvSpPr/>
          <p:nvPr/>
        </p:nvSpPr>
        <p:spPr>
          <a:xfrm>
            <a:off x="0" y="2841875"/>
            <a:ext cx="2339190" cy="2377830"/>
          </a:xfrm>
          <a:custGeom>
            <a:rect b="b" l="l" r="r" t="t"/>
            <a:pathLst>
              <a:path extrusionOk="0" h="5764436" w="5670764">
                <a:moveTo>
                  <a:pt x="0" y="0"/>
                </a:moveTo>
                <a:lnTo>
                  <a:pt x="5670764" y="0"/>
                </a:lnTo>
                <a:lnTo>
                  <a:pt x="5670764" y="5764436"/>
                </a:lnTo>
                <a:lnTo>
                  <a:pt x="0" y="5764436"/>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178" name="Google Shape;178;p22"/>
          <p:cNvPicPr preferRelativeResize="0"/>
          <p:nvPr/>
        </p:nvPicPr>
        <p:blipFill rotWithShape="1">
          <a:blip r:embed="rId4">
            <a:alphaModFix/>
          </a:blip>
          <a:srcRect b="84718" l="0" r="0" t="0"/>
          <a:stretch/>
        </p:blipFill>
        <p:spPr>
          <a:xfrm>
            <a:off x="0" y="0"/>
            <a:ext cx="9144023" cy="786001"/>
          </a:xfrm>
          <a:prstGeom prst="rect">
            <a:avLst/>
          </a:prstGeom>
          <a:noFill/>
          <a:ln>
            <a:noFill/>
          </a:ln>
        </p:spPr>
      </p:pic>
      <p:sp>
        <p:nvSpPr>
          <p:cNvPr id="179" name="Google Shape;179;p22"/>
          <p:cNvSpPr txBox="1"/>
          <p:nvPr/>
        </p:nvSpPr>
        <p:spPr>
          <a:xfrm>
            <a:off x="0" y="886275"/>
            <a:ext cx="9144000" cy="59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rPr>
              <a:t>SNAPSHOTS OF THE PROTOTYPE</a:t>
            </a:r>
            <a:endParaRPr b="0" i="0" sz="1800" u="none" cap="none" strike="noStrike">
              <a:solidFill>
                <a:schemeClr val="lt1"/>
              </a:solidFill>
              <a:latin typeface="Arial"/>
              <a:ea typeface="Arial"/>
              <a:cs typeface="Arial"/>
              <a:sym typeface="Arial"/>
            </a:endParaRPr>
          </a:p>
        </p:txBody>
      </p:sp>
      <p:sp>
        <p:nvSpPr>
          <p:cNvPr id="180" name="Google Shape;180;p22"/>
          <p:cNvSpPr txBox="1"/>
          <p:nvPr/>
        </p:nvSpPr>
        <p:spPr>
          <a:xfrm>
            <a:off x="364625" y="2524050"/>
            <a:ext cx="205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lt1"/>
                </a:solidFill>
              </a:rPr>
              <a:t>Main Menu: Access gameplay, character customization, and settings.</a:t>
            </a:r>
            <a:endParaRPr sz="800">
              <a:solidFill>
                <a:schemeClr val="lt1"/>
              </a:solidFill>
            </a:endParaRPr>
          </a:p>
        </p:txBody>
      </p:sp>
      <p:sp>
        <p:nvSpPr>
          <p:cNvPr id="181" name="Google Shape;181;p22"/>
          <p:cNvSpPr txBox="1"/>
          <p:nvPr/>
        </p:nvSpPr>
        <p:spPr>
          <a:xfrm>
            <a:off x="2489575" y="2514350"/>
            <a:ext cx="1932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lt1"/>
                </a:solidFill>
              </a:rPr>
              <a:t>Biome Selection Screen: Choose an environmental biome to explore and restore, including Polluted Cityscape, Monument Restoration, and Ocean Clean.</a:t>
            </a:r>
            <a:endParaRPr sz="800">
              <a:solidFill>
                <a:schemeClr val="lt1"/>
              </a:solidFill>
            </a:endParaRPr>
          </a:p>
        </p:txBody>
      </p:sp>
      <p:sp>
        <p:nvSpPr>
          <p:cNvPr id="182" name="Google Shape;182;p22"/>
          <p:cNvSpPr txBox="1"/>
          <p:nvPr/>
        </p:nvSpPr>
        <p:spPr>
          <a:xfrm>
            <a:off x="4652375" y="2501525"/>
            <a:ext cx="1973100" cy="102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GB" sz="800">
                <a:solidFill>
                  <a:schemeClr val="lt1"/>
                </a:solidFill>
              </a:rPr>
              <a:t>Quiz Screen: Answer environmental science questions based on GLOBE protocols to progress through the game and reinforce learning.</a:t>
            </a:r>
            <a:endParaRPr sz="800">
              <a:solidFill>
                <a:schemeClr val="lt1"/>
              </a:solidFill>
            </a:endParaRPr>
          </a:p>
          <a:p>
            <a:pPr indent="0" lvl="0" marL="0" rtl="0" algn="l">
              <a:spcBef>
                <a:spcPts val="1200"/>
              </a:spcBef>
              <a:spcAft>
                <a:spcPts val="0"/>
              </a:spcAft>
              <a:buNone/>
            </a:pPr>
            <a:r>
              <a:t/>
            </a:r>
            <a:endParaRPr sz="800">
              <a:solidFill>
                <a:schemeClr val="lt1"/>
              </a:solidFill>
            </a:endParaRPr>
          </a:p>
        </p:txBody>
      </p:sp>
      <p:sp>
        <p:nvSpPr>
          <p:cNvPr id="183" name="Google Shape;183;p22"/>
          <p:cNvSpPr txBox="1"/>
          <p:nvPr/>
        </p:nvSpPr>
        <p:spPr>
          <a:xfrm>
            <a:off x="6846175" y="2501525"/>
            <a:ext cx="1869000" cy="87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800">
                <a:solidFill>
                  <a:schemeClr val="lt1"/>
                </a:solidFill>
              </a:rPr>
              <a:t>Pollution Monster Encounter: A creature formed from toxic waste and pollution, representing the environmental damage in the polluted biome.</a:t>
            </a:r>
            <a:endParaRPr sz="800">
              <a:solidFill>
                <a:schemeClr val="lt1"/>
              </a:solidFill>
            </a:endParaRPr>
          </a:p>
        </p:txBody>
      </p:sp>
      <p:sp>
        <p:nvSpPr>
          <p:cNvPr id="184" name="Google Shape;184;p22"/>
          <p:cNvSpPr txBox="1"/>
          <p:nvPr/>
        </p:nvSpPr>
        <p:spPr>
          <a:xfrm>
            <a:off x="364500" y="4631125"/>
            <a:ext cx="8290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chemeClr val="lt1"/>
                </a:solidFill>
              </a:rPr>
              <a:t>Industrial Hazard: Navigate through a polluted city environment filled with harmful emissions from industrial machinery solving through our mini games.</a:t>
            </a:r>
            <a:endParaRPr sz="800">
              <a:solidFill>
                <a:schemeClr val="lt1"/>
              </a:solidFill>
            </a:endParaRPr>
          </a:p>
        </p:txBody>
      </p:sp>
      <p:sp>
        <p:nvSpPr>
          <p:cNvPr id="185" name="Google Shape;185;p22"/>
          <p:cNvSpPr txBox="1"/>
          <p:nvPr/>
        </p:nvSpPr>
        <p:spPr>
          <a:xfrm>
            <a:off x="4214850" y="3502575"/>
            <a:ext cx="494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186" name="Google Shape;186;p22"/>
          <p:cNvPicPr preferRelativeResize="0"/>
          <p:nvPr/>
        </p:nvPicPr>
        <p:blipFill>
          <a:blip r:embed="rId5">
            <a:alphaModFix/>
          </a:blip>
          <a:stretch>
            <a:fillRect/>
          </a:stretch>
        </p:blipFill>
        <p:spPr>
          <a:xfrm>
            <a:off x="6846163" y="1571062"/>
            <a:ext cx="1868913" cy="887300"/>
          </a:xfrm>
          <a:prstGeom prst="rect">
            <a:avLst/>
          </a:prstGeom>
          <a:noFill/>
          <a:ln cap="flat" cmpd="sng" w="9525">
            <a:solidFill>
              <a:schemeClr val="lt1"/>
            </a:solidFill>
            <a:prstDash val="solid"/>
            <a:round/>
            <a:headEnd len="sm" w="sm" type="none"/>
            <a:tailEnd len="sm" w="sm" type="none"/>
          </a:ln>
        </p:spPr>
      </p:pic>
      <p:pic>
        <p:nvPicPr>
          <p:cNvPr id="187" name="Google Shape;187;p22"/>
          <p:cNvPicPr preferRelativeResize="0"/>
          <p:nvPr/>
        </p:nvPicPr>
        <p:blipFill rotWithShape="1">
          <a:blip r:embed="rId6">
            <a:alphaModFix/>
          </a:blip>
          <a:srcRect b="0" l="2348" r="6990" t="0"/>
          <a:stretch/>
        </p:blipFill>
        <p:spPr>
          <a:xfrm>
            <a:off x="364625" y="3373325"/>
            <a:ext cx="8290277" cy="1208900"/>
          </a:xfrm>
          <a:prstGeom prst="rect">
            <a:avLst/>
          </a:prstGeom>
          <a:noFill/>
          <a:ln>
            <a:noFill/>
          </a:ln>
        </p:spPr>
      </p:pic>
      <p:pic>
        <p:nvPicPr>
          <p:cNvPr id="188" name="Google Shape;188;p22"/>
          <p:cNvPicPr preferRelativeResize="0"/>
          <p:nvPr/>
        </p:nvPicPr>
        <p:blipFill>
          <a:blip r:embed="rId7">
            <a:alphaModFix/>
          </a:blip>
          <a:stretch>
            <a:fillRect/>
          </a:stretch>
        </p:blipFill>
        <p:spPr>
          <a:xfrm>
            <a:off x="4652363" y="1572994"/>
            <a:ext cx="1973048" cy="883431"/>
          </a:xfrm>
          <a:prstGeom prst="rect">
            <a:avLst/>
          </a:prstGeom>
          <a:noFill/>
          <a:ln cap="flat" cmpd="sng" w="9525">
            <a:solidFill>
              <a:schemeClr val="lt1"/>
            </a:solidFill>
            <a:prstDash val="solid"/>
            <a:round/>
            <a:headEnd len="sm" w="sm" type="none"/>
            <a:tailEnd len="sm" w="sm" type="none"/>
          </a:ln>
        </p:spPr>
      </p:pic>
      <p:pic>
        <p:nvPicPr>
          <p:cNvPr id="189" name="Google Shape;189;p22"/>
          <p:cNvPicPr preferRelativeResize="0"/>
          <p:nvPr/>
        </p:nvPicPr>
        <p:blipFill rotWithShape="1">
          <a:blip r:embed="rId8">
            <a:alphaModFix/>
          </a:blip>
          <a:srcRect b="0" l="0" r="33226" t="0"/>
          <a:stretch/>
        </p:blipFill>
        <p:spPr>
          <a:xfrm>
            <a:off x="2490462" y="1580225"/>
            <a:ext cx="1932298" cy="868975"/>
          </a:xfrm>
          <a:prstGeom prst="rect">
            <a:avLst/>
          </a:prstGeom>
          <a:noFill/>
          <a:ln cap="flat" cmpd="sng" w="9525">
            <a:solidFill>
              <a:schemeClr val="lt1"/>
            </a:solidFill>
            <a:prstDash val="solid"/>
            <a:round/>
            <a:headEnd len="sm" w="sm" type="none"/>
            <a:tailEnd len="sm" w="sm" type="none"/>
          </a:ln>
        </p:spPr>
      </p:pic>
      <p:pic>
        <p:nvPicPr>
          <p:cNvPr id="190" name="Google Shape;190;p22"/>
          <p:cNvPicPr preferRelativeResize="0"/>
          <p:nvPr/>
        </p:nvPicPr>
        <p:blipFill>
          <a:blip r:embed="rId9">
            <a:alphaModFix/>
          </a:blip>
          <a:stretch>
            <a:fillRect/>
          </a:stretch>
        </p:blipFill>
        <p:spPr>
          <a:xfrm>
            <a:off x="328550" y="1580250"/>
            <a:ext cx="1932300" cy="8688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196" name="Google Shape;196;p23"/>
          <p:cNvPicPr preferRelativeResize="0"/>
          <p:nvPr/>
        </p:nvPicPr>
        <p:blipFill rotWithShape="1">
          <a:blip r:embed="rId4">
            <a:alphaModFix/>
          </a:blip>
          <a:srcRect b="84718" l="0" r="0" t="0"/>
          <a:stretch/>
        </p:blipFill>
        <p:spPr>
          <a:xfrm>
            <a:off x="0" y="0"/>
            <a:ext cx="9144023" cy="786001"/>
          </a:xfrm>
          <a:prstGeom prst="rect">
            <a:avLst/>
          </a:prstGeom>
          <a:noFill/>
          <a:ln>
            <a:noFill/>
          </a:ln>
        </p:spPr>
      </p:pic>
      <p:sp>
        <p:nvSpPr>
          <p:cNvPr id="197" name="Google Shape;197;p23"/>
          <p:cNvSpPr txBox="1"/>
          <p:nvPr/>
        </p:nvSpPr>
        <p:spPr>
          <a:xfrm>
            <a:off x="0" y="886275"/>
            <a:ext cx="9144000" cy="59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rPr>
              <a:t>SNAPSHOTS OF THE PROTOTYPE</a:t>
            </a:r>
            <a:endParaRPr b="0" i="0" sz="1800" u="none" cap="none" strike="noStrike">
              <a:solidFill>
                <a:schemeClr val="lt1"/>
              </a:solidFill>
              <a:latin typeface="Arial"/>
              <a:ea typeface="Arial"/>
              <a:cs typeface="Arial"/>
              <a:sym typeface="Arial"/>
            </a:endParaRPr>
          </a:p>
        </p:txBody>
      </p:sp>
      <p:sp>
        <p:nvSpPr>
          <p:cNvPr id="198" name="Google Shape;198;p23"/>
          <p:cNvSpPr txBox="1"/>
          <p:nvPr/>
        </p:nvSpPr>
        <p:spPr>
          <a:xfrm>
            <a:off x="4214850" y="3502575"/>
            <a:ext cx="494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199" name="Google Shape;199;p23"/>
          <p:cNvPicPr preferRelativeResize="0"/>
          <p:nvPr/>
        </p:nvPicPr>
        <p:blipFill>
          <a:blip r:embed="rId5">
            <a:alphaModFix/>
          </a:blip>
          <a:stretch>
            <a:fillRect/>
          </a:stretch>
        </p:blipFill>
        <p:spPr>
          <a:xfrm>
            <a:off x="555825" y="1812375"/>
            <a:ext cx="3865200" cy="1841400"/>
          </a:xfrm>
          <a:prstGeom prst="roundRect">
            <a:avLst>
              <a:gd fmla="val 16667" name="adj"/>
            </a:avLst>
          </a:prstGeom>
          <a:noFill/>
          <a:ln>
            <a:noFill/>
          </a:ln>
        </p:spPr>
      </p:pic>
      <p:sp>
        <p:nvSpPr>
          <p:cNvPr id="200" name="Google Shape;200;p23"/>
          <p:cNvSpPr txBox="1"/>
          <p:nvPr/>
        </p:nvSpPr>
        <p:spPr>
          <a:xfrm>
            <a:off x="555825" y="3731150"/>
            <a:ext cx="38652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None/>
            </a:pPr>
            <a:r>
              <a:rPr b="1" lang="en-GB" sz="900">
                <a:solidFill>
                  <a:schemeClr val="lt1"/>
                </a:solidFill>
              </a:rPr>
              <a:t>Toxic Waters:</a:t>
            </a:r>
            <a:r>
              <a:rPr lang="en-GB" sz="900">
                <a:solidFill>
                  <a:schemeClr val="lt1"/>
                </a:solidFill>
              </a:rPr>
              <a:t> Navigate a polluted underwater environment filled with harmful chemicals, debris, and leaking barrels, dodging toxic waste and hazardous obstacles.</a:t>
            </a:r>
            <a:endParaRPr sz="900">
              <a:solidFill>
                <a:schemeClr val="lt1"/>
              </a:solidFill>
            </a:endParaRPr>
          </a:p>
        </p:txBody>
      </p:sp>
      <p:sp>
        <p:nvSpPr>
          <p:cNvPr id="201" name="Google Shape;201;p23"/>
          <p:cNvSpPr txBox="1"/>
          <p:nvPr/>
        </p:nvSpPr>
        <p:spPr>
          <a:xfrm>
            <a:off x="4789625" y="3731150"/>
            <a:ext cx="36975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None/>
            </a:pPr>
            <a:r>
              <a:rPr b="1" lang="en-GB" sz="900">
                <a:solidFill>
                  <a:schemeClr val="lt1"/>
                </a:solidFill>
              </a:rPr>
              <a:t>Flaming</a:t>
            </a:r>
            <a:r>
              <a:rPr b="1" lang="en-GB" sz="900">
                <a:solidFill>
                  <a:schemeClr val="lt1"/>
                </a:solidFill>
              </a:rPr>
              <a:t> Forest</a:t>
            </a:r>
            <a:r>
              <a:rPr b="1" lang="en-GB" sz="900">
                <a:solidFill>
                  <a:schemeClr val="lt1"/>
                </a:solidFill>
              </a:rPr>
              <a:t>:</a:t>
            </a:r>
            <a:r>
              <a:rPr lang="en-GB" sz="900">
                <a:solidFill>
                  <a:schemeClr val="lt1"/>
                </a:solidFill>
              </a:rPr>
              <a:t> Navigate a forest engulfed in damage and dried ruins of its remains after the </a:t>
            </a:r>
            <a:r>
              <a:rPr lang="en-GB" sz="900">
                <a:solidFill>
                  <a:schemeClr val="lt1"/>
                </a:solidFill>
              </a:rPr>
              <a:t>forest</a:t>
            </a:r>
            <a:r>
              <a:rPr lang="en-GB" sz="900">
                <a:solidFill>
                  <a:schemeClr val="lt1"/>
                </a:solidFill>
              </a:rPr>
              <a:t> fires </a:t>
            </a:r>
            <a:r>
              <a:rPr lang="en-GB" sz="900">
                <a:solidFill>
                  <a:schemeClr val="lt1"/>
                </a:solidFill>
              </a:rPr>
              <a:t>emerged</a:t>
            </a:r>
            <a:r>
              <a:rPr lang="en-GB" sz="900">
                <a:solidFill>
                  <a:schemeClr val="lt1"/>
                </a:solidFill>
              </a:rPr>
              <a:t> and destroyed the areas. Run through the fire monster and save the </a:t>
            </a:r>
            <a:r>
              <a:rPr lang="en-GB" sz="900">
                <a:solidFill>
                  <a:schemeClr val="lt1"/>
                </a:solidFill>
              </a:rPr>
              <a:t>planet</a:t>
            </a:r>
            <a:r>
              <a:rPr lang="en-GB" sz="900">
                <a:solidFill>
                  <a:schemeClr val="lt1"/>
                </a:solidFill>
              </a:rPr>
              <a:t>.</a:t>
            </a:r>
            <a:endParaRPr sz="900">
              <a:solidFill>
                <a:schemeClr val="lt1"/>
              </a:solidFill>
            </a:endParaRPr>
          </a:p>
        </p:txBody>
      </p:sp>
      <p:pic>
        <p:nvPicPr>
          <p:cNvPr id="202" name="Google Shape;202;p23"/>
          <p:cNvPicPr preferRelativeResize="0"/>
          <p:nvPr/>
        </p:nvPicPr>
        <p:blipFill rotWithShape="1">
          <a:blip r:embed="rId6">
            <a:alphaModFix/>
          </a:blip>
          <a:srcRect b="0" l="0" r="13793" t="0"/>
          <a:stretch/>
        </p:blipFill>
        <p:spPr>
          <a:xfrm>
            <a:off x="4705775" y="1761650"/>
            <a:ext cx="3865200" cy="18414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208" name="Google Shape;208;p24"/>
          <p:cNvPicPr preferRelativeResize="0"/>
          <p:nvPr/>
        </p:nvPicPr>
        <p:blipFill rotWithShape="1">
          <a:blip r:embed="rId4">
            <a:alphaModFix/>
          </a:blip>
          <a:srcRect b="84718" l="0" r="0" t="0"/>
          <a:stretch/>
        </p:blipFill>
        <p:spPr>
          <a:xfrm>
            <a:off x="0" y="0"/>
            <a:ext cx="9144023" cy="786001"/>
          </a:xfrm>
          <a:prstGeom prst="rect">
            <a:avLst/>
          </a:prstGeom>
          <a:noFill/>
          <a:ln>
            <a:noFill/>
          </a:ln>
        </p:spPr>
      </p:pic>
      <p:sp>
        <p:nvSpPr>
          <p:cNvPr id="209" name="Google Shape;209;p24"/>
          <p:cNvSpPr txBox="1"/>
          <p:nvPr/>
        </p:nvSpPr>
        <p:spPr>
          <a:xfrm>
            <a:off x="0" y="833375"/>
            <a:ext cx="9144000" cy="59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rPr>
              <a:t>CHARACTERS AND COLLECTABLES</a:t>
            </a:r>
            <a:endParaRPr b="0" i="0" sz="1800" u="none" cap="none" strike="noStrike">
              <a:solidFill>
                <a:schemeClr val="lt1"/>
              </a:solidFill>
              <a:latin typeface="Arial"/>
              <a:ea typeface="Arial"/>
              <a:cs typeface="Arial"/>
              <a:sym typeface="Arial"/>
            </a:endParaRPr>
          </a:p>
        </p:txBody>
      </p:sp>
      <p:grpSp>
        <p:nvGrpSpPr>
          <p:cNvPr id="210" name="Google Shape;210;p24"/>
          <p:cNvGrpSpPr/>
          <p:nvPr/>
        </p:nvGrpSpPr>
        <p:grpSpPr>
          <a:xfrm>
            <a:off x="2785400" y="1372225"/>
            <a:ext cx="3919216" cy="3486991"/>
            <a:chOff x="3166517" y="-937370"/>
            <a:chExt cx="2732684" cy="3433430"/>
          </a:xfrm>
        </p:grpSpPr>
        <p:sp>
          <p:nvSpPr>
            <p:cNvPr id="211" name="Google Shape;211;p24"/>
            <p:cNvSpPr/>
            <p:nvPr/>
          </p:nvSpPr>
          <p:spPr>
            <a:xfrm>
              <a:off x="3166517" y="-937370"/>
              <a:ext cx="2732684" cy="3433430"/>
            </a:xfrm>
            <a:custGeom>
              <a:rect b="b" l="l" r="r" t="t"/>
              <a:pathLst>
                <a:path extrusionOk="0" h="1646729" w="2705628">
                  <a:moveTo>
                    <a:pt x="0" y="0"/>
                  </a:moveTo>
                  <a:lnTo>
                    <a:pt x="2705628" y="0"/>
                  </a:lnTo>
                  <a:lnTo>
                    <a:pt x="2705628" y="1646729"/>
                  </a:lnTo>
                  <a:lnTo>
                    <a:pt x="0" y="1646729"/>
                  </a:lnTo>
                  <a:close/>
                </a:path>
              </a:pathLst>
            </a:custGeom>
            <a:solidFill>
              <a:srgbClr val="000000">
                <a:alpha val="29800"/>
              </a:srgbClr>
            </a:solidFill>
            <a:ln cap="sq" cmpd="sng" w="19050">
              <a:solidFill>
                <a:srgbClr val="FFFFFF">
                  <a:alpha val="29800"/>
                </a:srgbClr>
              </a:solidFill>
              <a:prstDash val="solid"/>
              <a:miter lim="8000"/>
              <a:headEnd len="sm" w="sm" type="none"/>
              <a:tailEnd len="sm" w="sm" type="none"/>
            </a:ln>
          </p:spPr>
        </p:sp>
        <p:sp>
          <p:nvSpPr>
            <p:cNvPr id="212" name="Google Shape;212;p24"/>
            <p:cNvSpPr txBox="1"/>
            <p:nvPr/>
          </p:nvSpPr>
          <p:spPr>
            <a:xfrm>
              <a:off x="3239479" y="1503156"/>
              <a:ext cx="2611800" cy="93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200">
                  <a:solidFill>
                    <a:schemeClr val="lt1"/>
                  </a:solidFill>
                </a:rPr>
                <a:t>MAIN CHARACTER</a:t>
              </a:r>
              <a:endParaRPr sz="1200">
                <a:solidFill>
                  <a:schemeClr val="lt1"/>
                </a:solidFill>
              </a:endParaRPr>
            </a:p>
            <a:p>
              <a:pPr indent="0" lvl="0" marL="0" rtl="0" algn="l">
                <a:lnSpc>
                  <a:spcPct val="115000"/>
                </a:lnSpc>
                <a:spcBef>
                  <a:spcPts val="1200"/>
                </a:spcBef>
                <a:spcAft>
                  <a:spcPts val="1200"/>
                </a:spcAft>
                <a:buNone/>
              </a:pPr>
              <a:r>
                <a:rPr lang="en-GB" sz="1200">
                  <a:solidFill>
                    <a:schemeClr val="lt1"/>
                  </a:solidFill>
                  <a:latin typeface="Poppins"/>
                  <a:ea typeface="Poppins"/>
                  <a:cs typeface="Poppins"/>
                  <a:sym typeface="Poppins"/>
                </a:rPr>
                <a:t>Dawn /dɔːn/ noun the first appearance of light in the sky before sunrise.</a:t>
              </a:r>
              <a:endParaRPr sz="1200">
                <a:solidFill>
                  <a:schemeClr val="lt1"/>
                </a:solidFill>
                <a:latin typeface="Poppins"/>
                <a:ea typeface="Poppins"/>
                <a:cs typeface="Poppins"/>
                <a:sym typeface="Poppins"/>
              </a:endParaRPr>
            </a:p>
          </p:txBody>
        </p:sp>
      </p:grpSp>
      <p:pic>
        <p:nvPicPr>
          <p:cNvPr id="213" name="Google Shape;213;p24"/>
          <p:cNvPicPr preferRelativeResize="0"/>
          <p:nvPr/>
        </p:nvPicPr>
        <p:blipFill>
          <a:blip r:embed="rId5">
            <a:alphaModFix/>
          </a:blip>
          <a:stretch>
            <a:fillRect/>
          </a:stretch>
        </p:blipFill>
        <p:spPr>
          <a:xfrm>
            <a:off x="6820823" y="1358550"/>
            <a:ext cx="2025949" cy="3543299"/>
          </a:xfrm>
          <a:prstGeom prst="rect">
            <a:avLst/>
          </a:prstGeom>
          <a:noFill/>
          <a:ln>
            <a:noFill/>
          </a:ln>
        </p:spPr>
      </p:pic>
      <p:pic>
        <p:nvPicPr>
          <p:cNvPr id="214" name="Google Shape;214;p24"/>
          <p:cNvPicPr preferRelativeResize="0"/>
          <p:nvPr/>
        </p:nvPicPr>
        <p:blipFill rotWithShape="1">
          <a:blip r:embed="rId6">
            <a:alphaModFix/>
          </a:blip>
          <a:srcRect b="0" l="0" r="14624" t="0"/>
          <a:stretch/>
        </p:blipFill>
        <p:spPr>
          <a:xfrm>
            <a:off x="168975" y="1358550"/>
            <a:ext cx="2536125" cy="3543300"/>
          </a:xfrm>
          <a:prstGeom prst="rect">
            <a:avLst/>
          </a:prstGeom>
          <a:noFill/>
          <a:ln>
            <a:noFill/>
          </a:ln>
        </p:spPr>
      </p:pic>
      <p:pic>
        <p:nvPicPr>
          <p:cNvPr id="215" name="Google Shape;215;p24"/>
          <p:cNvPicPr preferRelativeResize="0"/>
          <p:nvPr/>
        </p:nvPicPr>
        <p:blipFill>
          <a:blip r:embed="rId7">
            <a:alphaModFix/>
          </a:blip>
          <a:stretch>
            <a:fillRect/>
          </a:stretch>
        </p:blipFill>
        <p:spPr>
          <a:xfrm>
            <a:off x="3001274" y="1663450"/>
            <a:ext cx="769500" cy="2184399"/>
          </a:xfrm>
          <a:prstGeom prst="rect">
            <a:avLst/>
          </a:prstGeom>
          <a:noFill/>
          <a:ln>
            <a:noFill/>
          </a:ln>
        </p:spPr>
      </p:pic>
      <p:pic>
        <p:nvPicPr>
          <p:cNvPr id="216" name="Google Shape;216;p24"/>
          <p:cNvPicPr preferRelativeResize="0"/>
          <p:nvPr/>
        </p:nvPicPr>
        <p:blipFill>
          <a:blip r:embed="rId8">
            <a:alphaModFix/>
          </a:blip>
          <a:stretch>
            <a:fillRect/>
          </a:stretch>
        </p:blipFill>
        <p:spPr>
          <a:xfrm>
            <a:off x="5632600" y="1319725"/>
            <a:ext cx="1072028" cy="2528125"/>
          </a:xfrm>
          <a:prstGeom prst="rect">
            <a:avLst/>
          </a:prstGeom>
          <a:noFill/>
          <a:ln>
            <a:noFill/>
          </a:ln>
        </p:spPr>
      </p:pic>
      <p:pic>
        <p:nvPicPr>
          <p:cNvPr id="217" name="Google Shape;217;p24"/>
          <p:cNvPicPr preferRelativeResize="0"/>
          <p:nvPr/>
        </p:nvPicPr>
        <p:blipFill rotWithShape="1">
          <a:blip r:embed="rId9">
            <a:alphaModFix/>
          </a:blip>
          <a:srcRect b="16331" l="22214" r="26657" t="30488"/>
          <a:stretch/>
        </p:blipFill>
        <p:spPr>
          <a:xfrm>
            <a:off x="3788587" y="1663450"/>
            <a:ext cx="1948755" cy="218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223" name="Google Shape;223;p25"/>
          <p:cNvPicPr preferRelativeResize="0"/>
          <p:nvPr/>
        </p:nvPicPr>
        <p:blipFill rotWithShape="1">
          <a:blip r:embed="rId4">
            <a:alphaModFix/>
          </a:blip>
          <a:srcRect b="84718" l="0" r="0" t="0"/>
          <a:stretch/>
        </p:blipFill>
        <p:spPr>
          <a:xfrm>
            <a:off x="0" y="0"/>
            <a:ext cx="9144023" cy="786001"/>
          </a:xfrm>
          <a:prstGeom prst="rect">
            <a:avLst/>
          </a:prstGeom>
          <a:noFill/>
          <a:ln>
            <a:noFill/>
          </a:ln>
        </p:spPr>
      </p:pic>
      <p:sp>
        <p:nvSpPr>
          <p:cNvPr id="224" name="Google Shape;224;p25"/>
          <p:cNvSpPr txBox="1"/>
          <p:nvPr/>
        </p:nvSpPr>
        <p:spPr>
          <a:xfrm>
            <a:off x="0" y="833375"/>
            <a:ext cx="9144000" cy="59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rPr>
              <a:t>CHARACTERS AND COLLECTABLES</a:t>
            </a:r>
            <a:endParaRPr b="0" i="0" sz="1800" u="none" cap="none" strike="noStrike">
              <a:solidFill>
                <a:schemeClr val="lt1"/>
              </a:solidFill>
              <a:latin typeface="Arial"/>
              <a:ea typeface="Arial"/>
              <a:cs typeface="Arial"/>
              <a:sym typeface="Arial"/>
            </a:endParaRPr>
          </a:p>
        </p:txBody>
      </p:sp>
      <p:grpSp>
        <p:nvGrpSpPr>
          <p:cNvPr id="225" name="Google Shape;225;p25"/>
          <p:cNvGrpSpPr/>
          <p:nvPr/>
        </p:nvGrpSpPr>
        <p:grpSpPr>
          <a:xfrm>
            <a:off x="243875" y="1419149"/>
            <a:ext cx="4221083" cy="2305335"/>
            <a:chOff x="1743206" y="-937368"/>
            <a:chExt cx="3801407" cy="3433624"/>
          </a:xfrm>
        </p:grpSpPr>
        <p:sp>
          <p:nvSpPr>
            <p:cNvPr id="226" name="Google Shape;226;p25"/>
            <p:cNvSpPr/>
            <p:nvPr/>
          </p:nvSpPr>
          <p:spPr>
            <a:xfrm>
              <a:off x="1743206" y="-937368"/>
              <a:ext cx="3801407" cy="3433430"/>
            </a:xfrm>
            <a:custGeom>
              <a:rect b="b" l="l" r="r" t="t"/>
              <a:pathLst>
                <a:path extrusionOk="0" h="1646729" w="2705628">
                  <a:moveTo>
                    <a:pt x="0" y="0"/>
                  </a:moveTo>
                  <a:lnTo>
                    <a:pt x="2705628" y="0"/>
                  </a:lnTo>
                  <a:lnTo>
                    <a:pt x="2705628" y="1646729"/>
                  </a:lnTo>
                  <a:lnTo>
                    <a:pt x="0" y="1646729"/>
                  </a:lnTo>
                  <a:close/>
                </a:path>
              </a:pathLst>
            </a:custGeom>
            <a:solidFill>
              <a:srgbClr val="000000">
                <a:alpha val="29800"/>
              </a:srgbClr>
            </a:solidFill>
            <a:ln cap="sq" cmpd="sng" w="19050">
              <a:solidFill>
                <a:srgbClr val="FFFFFF">
                  <a:alpha val="29800"/>
                </a:srgbClr>
              </a:solidFill>
              <a:prstDash val="solid"/>
              <a:miter lim="8000"/>
              <a:headEnd len="sm" w="sm" type="none"/>
              <a:tailEnd len="sm" w="sm" type="none"/>
            </a:ln>
          </p:spPr>
        </p:sp>
        <p:sp>
          <p:nvSpPr>
            <p:cNvPr id="227" name="Google Shape;227;p25"/>
            <p:cNvSpPr txBox="1"/>
            <p:nvPr/>
          </p:nvSpPr>
          <p:spPr>
            <a:xfrm>
              <a:off x="1743251" y="1900157"/>
              <a:ext cx="3801300" cy="59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GB">
                  <a:solidFill>
                    <a:schemeClr val="lt1"/>
                  </a:solidFill>
                </a:rPr>
                <a:t>COLLECTABLES</a:t>
              </a:r>
              <a:endParaRPr>
                <a:solidFill>
                  <a:schemeClr val="lt1"/>
                </a:solidFill>
                <a:latin typeface="Poppins"/>
                <a:ea typeface="Poppins"/>
                <a:cs typeface="Poppins"/>
                <a:sym typeface="Poppins"/>
              </a:endParaRPr>
            </a:p>
          </p:txBody>
        </p:sp>
      </p:grpSp>
      <p:sp>
        <p:nvSpPr>
          <p:cNvPr id="228" name="Google Shape;228;p25"/>
          <p:cNvSpPr/>
          <p:nvPr/>
        </p:nvSpPr>
        <p:spPr>
          <a:xfrm>
            <a:off x="4632625" y="1419049"/>
            <a:ext cx="4220780" cy="2305421"/>
          </a:xfrm>
          <a:custGeom>
            <a:rect b="b" l="l" r="r" t="t"/>
            <a:pathLst>
              <a:path extrusionOk="0" h="1646729" w="2705628">
                <a:moveTo>
                  <a:pt x="0" y="0"/>
                </a:moveTo>
                <a:lnTo>
                  <a:pt x="2705628" y="0"/>
                </a:lnTo>
                <a:lnTo>
                  <a:pt x="2705628" y="1646729"/>
                </a:lnTo>
                <a:lnTo>
                  <a:pt x="0" y="1646729"/>
                </a:lnTo>
                <a:close/>
              </a:path>
            </a:pathLst>
          </a:custGeom>
          <a:solidFill>
            <a:srgbClr val="000000">
              <a:alpha val="29800"/>
            </a:srgbClr>
          </a:solidFill>
          <a:ln cap="sq" cmpd="sng" w="19050">
            <a:solidFill>
              <a:srgbClr val="FFFFFF">
                <a:alpha val="29800"/>
              </a:srgbClr>
            </a:solidFill>
            <a:prstDash val="solid"/>
            <a:miter lim="8000"/>
            <a:headEnd len="sm" w="sm" type="none"/>
            <a:tailEnd len="sm" w="sm" type="none"/>
          </a:ln>
        </p:spPr>
      </p:sp>
      <p:sp>
        <p:nvSpPr>
          <p:cNvPr id="229" name="Google Shape;229;p25"/>
          <p:cNvSpPr txBox="1"/>
          <p:nvPr/>
        </p:nvSpPr>
        <p:spPr>
          <a:xfrm>
            <a:off x="4632512" y="3324275"/>
            <a:ext cx="4221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GB">
                <a:solidFill>
                  <a:schemeClr val="lt1"/>
                </a:solidFill>
              </a:rPr>
              <a:t>MONSTERS</a:t>
            </a:r>
            <a:endParaRPr>
              <a:solidFill>
                <a:schemeClr val="lt1"/>
              </a:solidFill>
              <a:latin typeface="Poppins"/>
              <a:ea typeface="Poppins"/>
              <a:cs typeface="Poppins"/>
              <a:sym typeface="Poppins"/>
            </a:endParaRPr>
          </a:p>
        </p:txBody>
      </p:sp>
      <p:pic>
        <p:nvPicPr>
          <p:cNvPr id="230" name="Google Shape;230;p25"/>
          <p:cNvPicPr preferRelativeResize="0"/>
          <p:nvPr/>
        </p:nvPicPr>
        <p:blipFill>
          <a:blip r:embed="rId5">
            <a:alphaModFix/>
          </a:blip>
          <a:stretch>
            <a:fillRect/>
          </a:stretch>
        </p:blipFill>
        <p:spPr>
          <a:xfrm>
            <a:off x="4444025" y="1979120"/>
            <a:ext cx="1845350" cy="1384005"/>
          </a:xfrm>
          <a:prstGeom prst="rect">
            <a:avLst/>
          </a:prstGeom>
          <a:noFill/>
          <a:ln>
            <a:noFill/>
          </a:ln>
        </p:spPr>
      </p:pic>
      <p:pic>
        <p:nvPicPr>
          <p:cNvPr id="231" name="Google Shape;231;p25"/>
          <p:cNvPicPr preferRelativeResize="0"/>
          <p:nvPr/>
        </p:nvPicPr>
        <p:blipFill>
          <a:blip r:embed="rId6">
            <a:alphaModFix/>
          </a:blip>
          <a:stretch>
            <a:fillRect/>
          </a:stretch>
        </p:blipFill>
        <p:spPr>
          <a:xfrm>
            <a:off x="6289375" y="1906550"/>
            <a:ext cx="1090275" cy="1254064"/>
          </a:xfrm>
          <a:prstGeom prst="rect">
            <a:avLst/>
          </a:prstGeom>
          <a:noFill/>
          <a:ln>
            <a:noFill/>
          </a:ln>
        </p:spPr>
      </p:pic>
      <p:grpSp>
        <p:nvGrpSpPr>
          <p:cNvPr id="232" name="Google Shape;232;p25"/>
          <p:cNvGrpSpPr/>
          <p:nvPr/>
        </p:nvGrpSpPr>
        <p:grpSpPr>
          <a:xfrm>
            <a:off x="299227" y="1115975"/>
            <a:ext cx="4144798" cy="2608374"/>
            <a:chOff x="299227" y="1115975"/>
            <a:chExt cx="4144798" cy="2608374"/>
          </a:xfrm>
        </p:grpSpPr>
        <p:pic>
          <p:nvPicPr>
            <p:cNvPr id="233" name="Google Shape;233;p25"/>
            <p:cNvPicPr preferRelativeResize="0"/>
            <p:nvPr/>
          </p:nvPicPr>
          <p:blipFill>
            <a:blip r:embed="rId7">
              <a:alphaModFix/>
            </a:blip>
            <a:stretch>
              <a:fillRect/>
            </a:stretch>
          </p:blipFill>
          <p:spPr>
            <a:xfrm>
              <a:off x="299227" y="1535700"/>
              <a:ext cx="861300" cy="1768924"/>
            </a:xfrm>
            <a:prstGeom prst="rect">
              <a:avLst/>
            </a:prstGeom>
            <a:noFill/>
            <a:ln>
              <a:noFill/>
            </a:ln>
          </p:spPr>
        </p:pic>
        <p:pic>
          <p:nvPicPr>
            <p:cNvPr id="234" name="Google Shape;234;p25"/>
            <p:cNvPicPr preferRelativeResize="0"/>
            <p:nvPr/>
          </p:nvPicPr>
          <p:blipFill>
            <a:blip r:embed="rId8">
              <a:alphaModFix/>
            </a:blip>
            <a:stretch>
              <a:fillRect/>
            </a:stretch>
          </p:blipFill>
          <p:spPr>
            <a:xfrm>
              <a:off x="2329923" y="1817039"/>
              <a:ext cx="949825" cy="1206255"/>
            </a:xfrm>
            <a:prstGeom prst="rect">
              <a:avLst/>
            </a:prstGeom>
            <a:noFill/>
            <a:ln>
              <a:noFill/>
            </a:ln>
          </p:spPr>
        </p:pic>
        <p:pic>
          <p:nvPicPr>
            <p:cNvPr id="235" name="Google Shape;235;p25"/>
            <p:cNvPicPr preferRelativeResize="0"/>
            <p:nvPr/>
          </p:nvPicPr>
          <p:blipFill rotWithShape="1">
            <a:blip r:embed="rId9">
              <a:alphaModFix/>
            </a:blip>
            <a:srcRect b="20683" l="15871" r="17327" t="19916"/>
            <a:stretch/>
          </p:blipFill>
          <p:spPr>
            <a:xfrm>
              <a:off x="396950" y="1115975"/>
              <a:ext cx="2694199" cy="2608374"/>
            </a:xfrm>
            <a:prstGeom prst="rect">
              <a:avLst/>
            </a:prstGeom>
            <a:noFill/>
            <a:ln>
              <a:noFill/>
            </a:ln>
          </p:spPr>
        </p:pic>
        <p:pic>
          <p:nvPicPr>
            <p:cNvPr id="236" name="Google Shape;236;p25"/>
            <p:cNvPicPr preferRelativeResize="0"/>
            <p:nvPr/>
          </p:nvPicPr>
          <p:blipFill>
            <a:blip r:embed="rId10">
              <a:alphaModFix/>
            </a:blip>
            <a:stretch>
              <a:fillRect/>
            </a:stretch>
          </p:blipFill>
          <p:spPr>
            <a:xfrm>
              <a:off x="3279750" y="1958700"/>
              <a:ext cx="1164275" cy="1164275"/>
            </a:xfrm>
            <a:prstGeom prst="rect">
              <a:avLst/>
            </a:prstGeom>
            <a:noFill/>
            <a:ln>
              <a:noFill/>
            </a:ln>
          </p:spPr>
        </p:pic>
      </p:grpSp>
      <p:pic>
        <p:nvPicPr>
          <p:cNvPr id="237" name="Google Shape;237;p25"/>
          <p:cNvPicPr preferRelativeResize="0"/>
          <p:nvPr/>
        </p:nvPicPr>
        <p:blipFill>
          <a:blip r:embed="rId11">
            <a:alphaModFix/>
          </a:blip>
          <a:stretch>
            <a:fillRect/>
          </a:stretch>
        </p:blipFill>
        <p:spPr>
          <a:xfrm>
            <a:off x="7544450" y="2140587"/>
            <a:ext cx="1219170" cy="78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243" name="Google Shape;243;p26"/>
          <p:cNvPicPr preferRelativeResize="0"/>
          <p:nvPr/>
        </p:nvPicPr>
        <p:blipFill>
          <a:blip r:embed="rId4">
            <a:alphaModFix amt="80000"/>
          </a:blip>
          <a:stretch>
            <a:fillRect/>
          </a:stretch>
        </p:blipFill>
        <p:spPr>
          <a:xfrm>
            <a:off x="0" y="786000"/>
            <a:ext cx="6392643" cy="4357499"/>
          </a:xfrm>
          <a:prstGeom prst="rect">
            <a:avLst/>
          </a:prstGeom>
          <a:noFill/>
          <a:ln>
            <a:noFill/>
          </a:ln>
        </p:spPr>
      </p:pic>
      <p:sp>
        <p:nvSpPr>
          <p:cNvPr id="244" name="Google Shape;244;p26"/>
          <p:cNvSpPr/>
          <p:nvPr/>
        </p:nvSpPr>
        <p:spPr>
          <a:xfrm>
            <a:off x="6487875" y="1509475"/>
            <a:ext cx="2357746" cy="2622880"/>
          </a:xfrm>
          <a:custGeom>
            <a:rect b="b" l="l" r="r" t="t"/>
            <a:pathLst>
              <a:path extrusionOk="0" h="1827791" w="2272526">
                <a:moveTo>
                  <a:pt x="0" y="0"/>
                </a:moveTo>
                <a:lnTo>
                  <a:pt x="2272526" y="0"/>
                </a:lnTo>
                <a:lnTo>
                  <a:pt x="2272526" y="1827791"/>
                </a:lnTo>
                <a:lnTo>
                  <a:pt x="0" y="1827791"/>
                </a:lnTo>
                <a:close/>
              </a:path>
            </a:pathLst>
          </a:custGeom>
          <a:solidFill>
            <a:srgbClr val="000000">
              <a:alpha val="29800"/>
            </a:srgbClr>
          </a:solidFill>
          <a:ln cap="sq" cmpd="sng" w="19050">
            <a:solidFill>
              <a:srgbClr val="FFFFFF">
                <a:alpha val="29800"/>
              </a:srgbClr>
            </a:solidFill>
            <a:prstDash val="solid"/>
            <a:miter lim="8000"/>
            <a:headEnd len="sm" w="sm" type="none"/>
            <a:tailEnd len="sm" w="sm" type="none"/>
          </a:ln>
        </p:spPr>
      </p:sp>
      <p:sp>
        <p:nvSpPr>
          <p:cNvPr id="245" name="Google Shape;245;p26"/>
          <p:cNvSpPr txBox="1"/>
          <p:nvPr/>
        </p:nvSpPr>
        <p:spPr>
          <a:xfrm>
            <a:off x="6578600" y="1686100"/>
            <a:ext cx="2140800" cy="2278200"/>
          </a:xfrm>
          <a:prstGeom prst="rect">
            <a:avLst/>
          </a:prstGeom>
          <a:noFill/>
          <a:ln>
            <a:noFill/>
          </a:ln>
        </p:spPr>
        <p:txBody>
          <a:bodyPr anchorCtr="0" anchor="t" bIns="0" lIns="0" spcFirstLastPara="1" rIns="0" wrap="square" tIns="0">
            <a:spAutoFit/>
          </a:bodyPr>
          <a:lstStyle/>
          <a:p>
            <a:pPr indent="-292100" lvl="0" marL="457200" rtl="0" algn="l">
              <a:lnSpc>
                <a:spcPct val="115000"/>
              </a:lnSpc>
              <a:spcBef>
                <a:spcPts val="0"/>
              </a:spcBef>
              <a:spcAft>
                <a:spcPts val="0"/>
              </a:spcAft>
              <a:buClr>
                <a:schemeClr val="lt1"/>
              </a:buClr>
              <a:buSzPts val="1000"/>
              <a:buFont typeface="Poppins"/>
              <a:buChar char="●"/>
            </a:pPr>
            <a:r>
              <a:rPr lang="en-GB" sz="1000">
                <a:solidFill>
                  <a:schemeClr val="lt1"/>
                </a:solidFill>
                <a:latin typeface="Poppins"/>
                <a:ea typeface="Poppins"/>
                <a:cs typeface="Poppins"/>
                <a:sym typeface="Poppins"/>
              </a:rPr>
              <a:t>I</a:t>
            </a:r>
            <a:r>
              <a:rPr lang="en-GB" sz="1000">
                <a:solidFill>
                  <a:schemeClr val="lt1"/>
                </a:solidFill>
                <a:latin typeface="Poppins"/>
                <a:ea typeface="Poppins"/>
                <a:cs typeface="Poppins"/>
                <a:sym typeface="Poppins"/>
              </a:rPr>
              <a:t>ncorporating sound effects (SFX)</a:t>
            </a:r>
            <a:endParaRPr sz="1000">
              <a:solidFill>
                <a:schemeClr val="lt1"/>
              </a:solidFill>
              <a:latin typeface="Poppins"/>
              <a:ea typeface="Poppins"/>
              <a:cs typeface="Poppins"/>
              <a:sym typeface="Poppins"/>
            </a:endParaRPr>
          </a:p>
          <a:p>
            <a:pPr indent="-292100" lvl="0" marL="457200" rtl="0" algn="l">
              <a:lnSpc>
                <a:spcPct val="115000"/>
              </a:lnSpc>
              <a:spcBef>
                <a:spcPts val="0"/>
              </a:spcBef>
              <a:spcAft>
                <a:spcPts val="0"/>
              </a:spcAft>
              <a:buClr>
                <a:schemeClr val="lt1"/>
              </a:buClr>
              <a:buSzPts val="1000"/>
              <a:buFont typeface="Poppins"/>
              <a:buChar char="●"/>
            </a:pPr>
            <a:r>
              <a:rPr lang="en-GB" sz="1000">
                <a:solidFill>
                  <a:schemeClr val="lt1"/>
                </a:solidFill>
                <a:latin typeface="Poppins"/>
                <a:ea typeface="Poppins"/>
                <a:cs typeface="Poppins"/>
                <a:sym typeface="Poppins"/>
              </a:rPr>
              <a:t>Incorporating additional </a:t>
            </a:r>
            <a:r>
              <a:rPr b="1" lang="en-GB" sz="1000">
                <a:solidFill>
                  <a:schemeClr val="lt1"/>
                </a:solidFill>
                <a:latin typeface="Poppins"/>
                <a:ea typeface="Poppins"/>
                <a:cs typeface="Poppins"/>
                <a:sym typeface="Poppins"/>
              </a:rPr>
              <a:t>biomes</a:t>
            </a:r>
            <a:endParaRPr b="1" sz="1000">
              <a:solidFill>
                <a:schemeClr val="lt1"/>
              </a:solidFill>
              <a:latin typeface="Poppins"/>
              <a:ea typeface="Poppins"/>
              <a:cs typeface="Poppins"/>
              <a:sym typeface="Poppins"/>
            </a:endParaRPr>
          </a:p>
          <a:p>
            <a:pPr indent="-292100" lvl="0" marL="457200" rtl="0" algn="l">
              <a:lnSpc>
                <a:spcPct val="115000"/>
              </a:lnSpc>
              <a:spcBef>
                <a:spcPts val="0"/>
              </a:spcBef>
              <a:spcAft>
                <a:spcPts val="0"/>
              </a:spcAft>
              <a:buClr>
                <a:schemeClr val="lt1"/>
              </a:buClr>
              <a:buSzPts val="1000"/>
              <a:buFont typeface="Poppins"/>
              <a:buChar char="●"/>
            </a:pPr>
            <a:r>
              <a:rPr lang="en-GB" sz="1000">
                <a:solidFill>
                  <a:schemeClr val="lt1"/>
                </a:solidFill>
                <a:latin typeface="Poppins"/>
                <a:ea typeface="Poppins"/>
                <a:cs typeface="Poppins"/>
                <a:sym typeface="Poppins"/>
              </a:rPr>
              <a:t>Incorporating additional interactions and controls</a:t>
            </a:r>
            <a:endParaRPr sz="1000">
              <a:solidFill>
                <a:schemeClr val="lt1"/>
              </a:solidFill>
              <a:latin typeface="Poppins"/>
              <a:ea typeface="Poppins"/>
              <a:cs typeface="Poppins"/>
              <a:sym typeface="Poppins"/>
            </a:endParaRPr>
          </a:p>
          <a:p>
            <a:pPr indent="-292100" lvl="0" marL="457200" rtl="0" algn="l">
              <a:lnSpc>
                <a:spcPct val="115000"/>
              </a:lnSpc>
              <a:spcBef>
                <a:spcPts val="0"/>
              </a:spcBef>
              <a:spcAft>
                <a:spcPts val="0"/>
              </a:spcAft>
              <a:buClr>
                <a:schemeClr val="lt1"/>
              </a:buClr>
              <a:buSzPts val="1000"/>
              <a:buFont typeface="Poppins"/>
              <a:buChar char="●"/>
            </a:pPr>
            <a:r>
              <a:rPr lang="en-GB" sz="1000">
                <a:solidFill>
                  <a:schemeClr val="lt1"/>
                </a:solidFill>
                <a:latin typeface="Poppins"/>
                <a:ea typeface="Poppins"/>
                <a:cs typeface="Poppins"/>
                <a:sym typeface="Poppins"/>
              </a:rPr>
              <a:t>Levels Of Difficulty</a:t>
            </a:r>
            <a:endParaRPr sz="1000">
              <a:solidFill>
                <a:schemeClr val="lt1"/>
              </a:solidFill>
              <a:latin typeface="Poppins"/>
              <a:ea typeface="Poppins"/>
              <a:cs typeface="Poppins"/>
              <a:sym typeface="Poppins"/>
            </a:endParaRPr>
          </a:p>
          <a:p>
            <a:pPr indent="-292100" lvl="0" marL="457200" rtl="0" algn="l">
              <a:lnSpc>
                <a:spcPct val="115000"/>
              </a:lnSpc>
              <a:spcBef>
                <a:spcPts val="0"/>
              </a:spcBef>
              <a:spcAft>
                <a:spcPts val="0"/>
              </a:spcAft>
              <a:buClr>
                <a:schemeClr val="lt1"/>
              </a:buClr>
              <a:buSzPts val="1000"/>
              <a:buFont typeface="Poppins"/>
              <a:buChar char="●"/>
            </a:pPr>
            <a:r>
              <a:rPr lang="en-GB" sz="1000">
                <a:solidFill>
                  <a:schemeClr val="lt1"/>
                </a:solidFill>
                <a:latin typeface="Poppins"/>
                <a:ea typeface="Poppins"/>
                <a:cs typeface="Poppins"/>
                <a:sym typeface="Poppins"/>
              </a:rPr>
              <a:t>Adding more actions and movements for the main character</a:t>
            </a:r>
            <a:endParaRPr sz="1000">
              <a:solidFill>
                <a:schemeClr val="lt1"/>
              </a:solidFill>
              <a:latin typeface="Poppins"/>
              <a:ea typeface="Poppins"/>
              <a:cs typeface="Poppins"/>
              <a:sym typeface="Poppins"/>
            </a:endParaRPr>
          </a:p>
          <a:p>
            <a:pPr indent="-292100" lvl="0" marL="457200" rtl="0" algn="l">
              <a:lnSpc>
                <a:spcPct val="115000"/>
              </a:lnSpc>
              <a:spcBef>
                <a:spcPts val="0"/>
              </a:spcBef>
              <a:spcAft>
                <a:spcPts val="0"/>
              </a:spcAft>
              <a:buClr>
                <a:schemeClr val="lt1"/>
              </a:buClr>
              <a:buSzPts val="1000"/>
              <a:buFont typeface="Poppins"/>
              <a:buChar char="●"/>
            </a:pPr>
            <a:r>
              <a:rPr lang="en-GB" sz="1000">
                <a:solidFill>
                  <a:schemeClr val="lt1"/>
                </a:solidFill>
                <a:latin typeface="Poppins"/>
                <a:ea typeface="Poppins"/>
                <a:cs typeface="Poppins"/>
                <a:sym typeface="Poppins"/>
              </a:rPr>
              <a:t>More collectables</a:t>
            </a:r>
            <a:endParaRPr sz="1000">
              <a:solidFill>
                <a:schemeClr val="lt1"/>
              </a:solidFill>
              <a:latin typeface="Poppins"/>
              <a:ea typeface="Poppins"/>
              <a:cs typeface="Poppins"/>
              <a:sym typeface="Poppins"/>
            </a:endParaRPr>
          </a:p>
          <a:p>
            <a:pPr indent="-292100" lvl="0" marL="457200" rtl="0" algn="l">
              <a:lnSpc>
                <a:spcPct val="115000"/>
              </a:lnSpc>
              <a:spcBef>
                <a:spcPts val="0"/>
              </a:spcBef>
              <a:spcAft>
                <a:spcPts val="0"/>
              </a:spcAft>
              <a:buClr>
                <a:schemeClr val="lt1"/>
              </a:buClr>
              <a:buSzPts val="1000"/>
              <a:buFont typeface="Poppins"/>
              <a:buChar char="●"/>
            </a:pPr>
            <a:r>
              <a:rPr lang="en-GB" sz="1000">
                <a:solidFill>
                  <a:schemeClr val="lt1"/>
                </a:solidFill>
                <a:latin typeface="Poppins"/>
                <a:ea typeface="Poppins"/>
                <a:cs typeface="Poppins"/>
                <a:sym typeface="Poppins"/>
              </a:rPr>
              <a:t>Play across the world and compete</a:t>
            </a:r>
            <a:endParaRPr sz="1000">
              <a:solidFill>
                <a:schemeClr val="lt1"/>
              </a:solidFill>
              <a:latin typeface="Poppins"/>
              <a:ea typeface="Poppins"/>
              <a:cs typeface="Poppins"/>
              <a:sym typeface="Poppins"/>
            </a:endParaRPr>
          </a:p>
        </p:txBody>
      </p:sp>
      <p:sp>
        <p:nvSpPr>
          <p:cNvPr id="246" name="Google Shape;246;p26"/>
          <p:cNvSpPr txBox="1"/>
          <p:nvPr/>
        </p:nvSpPr>
        <p:spPr>
          <a:xfrm>
            <a:off x="2650686" y="926892"/>
            <a:ext cx="3624300" cy="369300"/>
          </a:xfrm>
          <a:prstGeom prst="rect">
            <a:avLst/>
          </a:prstGeom>
          <a:noFill/>
          <a:ln>
            <a:noFill/>
          </a:ln>
        </p:spPr>
        <p:txBody>
          <a:bodyPr anchorCtr="0" anchor="t" bIns="0" lIns="0" spcFirstLastPara="1" rIns="0" wrap="square" tIns="0">
            <a:spAutoFit/>
          </a:bodyPr>
          <a:lstStyle/>
          <a:p>
            <a:pPr indent="0" lvl="0" marL="0" marR="0" rtl="0" algn="ctr">
              <a:lnSpc>
                <a:spcPct val="104003"/>
              </a:lnSpc>
              <a:spcBef>
                <a:spcPts val="0"/>
              </a:spcBef>
              <a:spcAft>
                <a:spcPts val="0"/>
              </a:spcAft>
              <a:buNone/>
            </a:pPr>
            <a:r>
              <a:rPr b="1" i="0" lang="en-GB" sz="2400" u="none" cap="none" strike="noStrike">
                <a:solidFill>
                  <a:srgbClr val="FFFFFF"/>
                </a:solidFill>
                <a:latin typeface="Poppins"/>
                <a:ea typeface="Poppins"/>
                <a:cs typeface="Poppins"/>
                <a:sym typeface="Poppins"/>
              </a:rPr>
              <a:t>A LOOK AT THE FUTURE</a:t>
            </a:r>
            <a:endParaRPr b="1" sz="2400">
              <a:latin typeface="Poppins"/>
              <a:ea typeface="Poppins"/>
              <a:cs typeface="Poppins"/>
              <a:sym typeface="Poppins"/>
            </a:endParaRPr>
          </a:p>
        </p:txBody>
      </p:sp>
      <p:sp>
        <p:nvSpPr>
          <p:cNvPr id="247" name="Google Shape;247;p26"/>
          <p:cNvSpPr/>
          <p:nvPr/>
        </p:nvSpPr>
        <p:spPr>
          <a:xfrm>
            <a:off x="6392650" y="3964300"/>
            <a:ext cx="831638" cy="787947"/>
          </a:xfrm>
          <a:custGeom>
            <a:rect b="b" l="l" r="r" t="t"/>
            <a:pathLst>
              <a:path extrusionOk="0" h="2648560" w="2682704">
                <a:moveTo>
                  <a:pt x="0" y="0"/>
                </a:moveTo>
                <a:lnTo>
                  <a:pt x="2682704" y="0"/>
                </a:lnTo>
                <a:lnTo>
                  <a:pt x="2682704" y="2648560"/>
                </a:lnTo>
                <a:lnTo>
                  <a:pt x="0" y="2648560"/>
                </a:lnTo>
                <a:lnTo>
                  <a:pt x="0" y="0"/>
                </a:lnTo>
                <a:close/>
              </a:path>
            </a:pathLst>
          </a:custGeom>
          <a:blipFill rotWithShape="1">
            <a:blip r:embed="rId5">
              <a:alphaModFix/>
            </a:blip>
            <a:stretch>
              <a:fillRect b="0" l="0" r="0" t="0"/>
            </a:stretch>
          </a:blipFill>
          <a:ln>
            <a:noFill/>
          </a:ln>
        </p:spPr>
      </p:sp>
      <p:pic>
        <p:nvPicPr>
          <p:cNvPr id="248" name="Google Shape;248;p26"/>
          <p:cNvPicPr preferRelativeResize="0"/>
          <p:nvPr/>
        </p:nvPicPr>
        <p:blipFill rotWithShape="1">
          <a:blip r:embed="rId6">
            <a:alphaModFix/>
          </a:blip>
          <a:srcRect b="84718" l="0" r="0" t="0"/>
          <a:stretch/>
        </p:blipFill>
        <p:spPr>
          <a:xfrm>
            <a:off x="0" y="0"/>
            <a:ext cx="9144023" cy="786001"/>
          </a:xfrm>
          <a:prstGeom prst="rect">
            <a:avLst/>
          </a:prstGeom>
          <a:noFill/>
          <a:ln>
            <a:noFill/>
          </a:ln>
        </p:spPr>
      </p:pic>
      <p:sp>
        <p:nvSpPr>
          <p:cNvPr id="249" name="Google Shape;249;p26"/>
          <p:cNvSpPr/>
          <p:nvPr/>
        </p:nvSpPr>
        <p:spPr>
          <a:xfrm>
            <a:off x="2650675" y="3078850"/>
            <a:ext cx="3624300" cy="1944900"/>
          </a:xfrm>
          <a:prstGeom prst="roundRect">
            <a:avLst>
              <a:gd fmla="val 16667" name="adj"/>
            </a:avLst>
          </a:prstGeom>
          <a:solidFill>
            <a:srgbClr val="000000">
              <a:alpha val="2980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0" name="Google Shape;250;p26"/>
          <p:cNvSpPr txBox="1"/>
          <p:nvPr/>
        </p:nvSpPr>
        <p:spPr>
          <a:xfrm>
            <a:off x="2451100" y="3502450"/>
            <a:ext cx="3492600" cy="1097700"/>
          </a:xfrm>
          <a:prstGeom prst="rect">
            <a:avLst/>
          </a:prstGeom>
          <a:noFill/>
          <a:ln>
            <a:noFill/>
          </a:ln>
        </p:spPr>
        <p:txBody>
          <a:bodyPr anchorCtr="0" anchor="ctr" bIns="0" lIns="0" spcFirstLastPara="1" rIns="0" wrap="square" tIns="0">
            <a:noAutofit/>
          </a:bodyPr>
          <a:lstStyle/>
          <a:p>
            <a:pPr indent="0" lvl="0" marL="457200" rtl="0" algn="ctr">
              <a:lnSpc>
                <a:spcPct val="115000"/>
              </a:lnSpc>
              <a:spcBef>
                <a:spcPts val="0"/>
              </a:spcBef>
              <a:spcAft>
                <a:spcPts val="0"/>
              </a:spcAft>
              <a:buNone/>
            </a:pPr>
            <a:r>
              <a:rPr b="1" lang="en-GB" sz="1200">
                <a:solidFill>
                  <a:schemeClr val="lt1"/>
                </a:solidFill>
                <a:latin typeface="Poppins"/>
                <a:ea typeface="Poppins"/>
                <a:cs typeface="Poppins"/>
                <a:sym typeface="Poppins"/>
              </a:rPr>
              <a:t>The dawn of disaster is upon us and you're our only hope. Are you ready to take on the ultimate challenge and save our planet? Step into the game, and let the fight for Earth's survival begin! Will you answer the call?</a:t>
            </a:r>
            <a:endParaRPr b="1" sz="1200">
              <a:solidFill>
                <a:schemeClr val="lt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256" name="Google Shape;256;p27"/>
          <p:cNvPicPr preferRelativeResize="0"/>
          <p:nvPr/>
        </p:nvPicPr>
        <p:blipFill rotWithShape="1">
          <a:blip r:embed="rId4">
            <a:alphaModFix/>
          </a:blip>
          <a:srcRect b="0" l="0" r="5953" t="0"/>
          <a:stretch/>
        </p:blipFill>
        <p:spPr>
          <a:xfrm>
            <a:off x="5519725" y="2225175"/>
            <a:ext cx="3624299" cy="2929801"/>
          </a:xfrm>
          <a:prstGeom prst="rect">
            <a:avLst/>
          </a:prstGeom>
          <a:noFill/>
          <a:ln>
            <a:noFill/>
          </a:ln>
        </p:spPr>
      </p:pic>
      <p:pic>
        <p:nvPicPr>
          <p:cNvPr id="257" name="Google Shape;257;p27"/>
          <p:cNvPicPr preferRelativeResize="0"/>
          <p:nvPr/>
        </p:nvPicPr>
        <p:blipFill rotWithShape="1">
          <a:blip r:embed="rId5">
            <a:alphaModFix amt="80000"/>
          </a:blip>
          <a:srcRect b="0" l="8034" r="28902" t="6428"/>
          <a:stretch/>
        </p:blipFill>
        <p:spPr>
          <a:xfrm>
            <a:off x="680402" y="935650"/>
            <a:ext cx="3238522" cy="3490626"/>
          </a:xfrm>
          <a:prstGeom prst="rect">
            <a:avLst/>
          </a:prstGeom>
          <a:noFill/>
          <a:ln>
            <a:noFill/>
          </a:ln>
        </p:spPr>
      </p:pic>
      <p:sp>
        <p:nvSpPr>
          <p:cNvPr id="258" name="Google Shape;258;p27"/>
          <p:cNvSpPr txBox="1"/>
          <p:nvPr/>
        </p:nvSpPr>
        <p:spPr>
          <a:xfrm>
            <a:off x="4174249" y="935642"/>
            <a:ext cx="3624300" cy="369300"/>
          </a:xfrm>
          <a:prstGeom prst="rect">
            <a:avLst/>
          </a:prstGeom>
          <a:noFill/>
          <a:ln>
            <a:noFill/>
          </a:ln>
        </p:spPr>
        <p:txBody>
          <a:bodyPr anchorCtr="0" anchor="t" bIns="0" lIns="0" spcFirstLastPara="1" rIns="0" wrap="square" tIns="0">
            <a:spAutoFit/>
          </a:bodyPr>
          <a:lstStyle/>
          <a:p>
            <a:pPr indent="0" lvl="0" marL="0" marR="0" rtl="0" algn="l">
              <a:lnSpc>
                <a:spcPct val="104003"/>
              </a:lnSpc>
              <a:spcBef>
                <a:spcPts val="0"/>
              </a:spcBef>
              <a:spcAft>
                <a:spcPts val="0"/>
              </a:spcAft>
              <a:buNone/>
            </a:pPr>
            <a:r>
              <a:rPr b="1" lang="en-GB" sz="2400">
                <a:solidFill>
                  <a:srgbClr val="FFFFFF"/>
                </a:solidFill>
                <a:latin typeface="Poppins"/>
                <a:ea typeface="Poppins"/>
                <a:cs typeface="Poppins"/>
                <a:sym typeface="Poppins"/>
              </a:rPr>
              <a:t>LAUNCHING SOON…</a:t>
            </a:r>
            <a:endParaRPr b="1" sz="2400">
              <a:latin typeface="Poppins"/>
              <a:ea typeface="Poppins"/>
              <a:cs typeface="Poppins"/>
              <a:sym typeface="Poppins"/>
            </a:endParaRPr>
          </a:p>
        </p:txBody>
      </p:sp>
      <p:pic>
        <p:nvPicPr>
          <p:cNvPr id="259" name="Google Shape;259;p27"/>
          <p:cNvPicPr preferRelativeResize="0"/>
          <p:nvPr/>
        </p:nvPicPr>
        <p:blipFill rotWithShape="1">
          <a:blip r:embed="rId6">
            <a:alphaModFix/>
          </a:blip>
          <a:srcRect b="84718" l="0" r="0" t="0"/>
          <a:stretch/>
        </p:blipFill>
        <p:spPr>
          <a:xfrm>
            <a:off x="0" y="0"/>
            <a:ext cx="9144023" cy="786001"/>
          </a:xfrm>
          <a:prstGeom prst="rect">
            <a:avLst/>
          </a:prstGeom>
          <a:noFill/>
          <a:ln>
            <a:noFill/>
          </a:ln>
        </p:spPr>
      </p:pic>
      <p:sp>
        <p:nvSpPr>
          <p:cNvPr id="260" name="Google Shape;260;p27"/>
          <p:cNvSpPr/>
          <p:nvPr/>
        </p:nvSpPr>
        <p:spPr>
          <a:xfrm rot="-2685495">
            <a:off x="8212979" y="733914"/>
            <a:ext cx="638461" cy="1237022"/>
          </a:xfrm>
          <a:custGeom>
            <a:rect b="b" l="l" r="r" t="t"/>
            <a:pathLst>
              <a:path extrusionOk="0" h="2733458" w="1523903">
                <a:moveTo>
                  <a:pt x="0" y="0"/>
                </a:moveTo>
                <a:lnTo>
                  <a:pt x="1523902" y="0"/>
                </a:lnTo>
                <a:lnTo>
                  <a:pt x="1523902" y="2733458"/>
                </a:lnTo>
                <a:lnTo>
                  <a:pt x="0" y="2733458"/>
                </a:lnTo>
                <a:lnTo>
                  <a:pt x="0" y="0"/>
                </a:lnTo>
                <a:close/>
              </a:path>
            </a:pathLst>
          </a:custGeom>
          <a:blipFill rotWithShape="1">
            <a:blip r:embed="rId7">
              <a:alphaModFix/>
            </a:blip>
            <a:stretch>
              <a:fillRect b="0" l="0" r="0" t="0"/>
            </a:stretch>
          </a:blipFill>
          <a:ln>
            <a:noFill/>
          </a:ln>
        </p:spPr>
      </p:sp>
      <p:pic>
        <p:nvPicPr>
          <p:cNvPr id="261" name="Google Shape;261;p27"/>
          <p:cNvPicPr preferRelativeResize="0"/>
          <p:nvPr/>
        </p:nvPicPr>
        <p:blipFill rotWithShape="1">
          <a:blip r:embed="rId8">
            <a:alphaModFix/>
          </a:blip>
          <a:srcRect b="14994" l="0" r="0" t="0"/>
          <a:stretch/>
        </p:blipFill>
        <p:spPr>
          <a:xfrm>
            <a:off x="0" y="3272675"/>
            <a:ext cx="4108900" cy="1870825"/>
          </a:xfrm>
          <a:prstGeom prst="rect">
            <a:avLst/>
          </a:prstGeom>
          <a:noFill/>
          <a:ln>
            <a:noFill/>
          </a:ln>
        </p:spPr>
      </p:pic>
      <p:sp>
        <p:nvSpPr>
          <p:cNvPr id="262" name="Google Shape;262;p27"/>
          <p:cNvSpPr txBox="1"/>
          <p:nvPr/>
        </p:nvSpPr>
        <p:spPr>
          <a:xfrm>
            <a:off x="4174250" y="1385050"/>
            <a:ext cx="3438600" cy="502500"/>
          </a:xfrm>
          <a:prstGeom prst="rect">
            <a:avLst/>
          </a:prstGeom>
          <a:noFill/>
          <a:ln>
            <a:noFill/>
          </a:ln>
        </p:spPr>
        <p:txBody>
          <a:bodyPr anchorCtr="0" anchor="t" bIns="0" lIns="0" spcFirstLastPara="1" rIns="0" wrap="square" tIns="0">
            <a:spAutoFit/>
          </a:bodyPr>
          <a:lstStyle/>
          <a:p>
            <a:pPr indent="0" lvl="0" marL="0" marR="0" rtl="0" algn="l">
              <a:lnSpc>
                <a:spcPct val="104003"/>
              </a:lnSpc>
              <a:spcBef>
                <a:spcPts val="0"/>
              </a:spcBef>
              <a:spcAft>
                <a:spcPts val="0"/>
              </a:spcAft>
              <a:buNone/>
            </a:pPr>
            <a:r>
              <a:rPr lang="en-GB" sz="1600">
                <a:solidFill>
                  <a:srgbClr val="FFFFFF"/>
                </a:solidFill>
                <a:latin typeface="Poppins"/>
                <a:ea typeface="Poppins"/>
                <a:cs typeface="Poppins"/>
                <a:sym typeface="Poppins"/>
              </a:rPr>
              <a:t>DOWNLOAD FOR YOUR MOBILE AND TABLET!</a:t>
            </a:r>
            <a:endParaRPr sz="1600">
              <a:latin typeface="Poppins"/>
              <a:ea typeface="Poppins"/>
              <a:cs typeface="Poppins"/>
              <a:sym typeface="Poppins"/>
            </a:endParaRPr>
          </a:p>
        </p:txBody>
      </p:sp>
      <p:sp>
        <p:nvSpPr>
          <p:cNvPr id="263" name="Google Shape;263;p27"/>
          <p:cNvSpPr/>
          <p:nvPr/>
        </p:nvSpPr>
        <p:spPr>
          <a:xfrm>
            <a:off x="117925" y="798487"/>
            <a:ext cx="865640" cy="853863"/>
          </a:xfrm>
          <a:custGeom>
            <a:rect b="b" l="l" r="r" t="t"/>
            <a:pathLst>
              <a:path extrusionOk="0" h="2247009" w="2248415">
                <a:moveTo>
                  <a:pt x="0" y="0"/>
                </a:moveTo>
                <a:lnTo>
                  <a:pt x="2248414" y="0"/>
                </a:lnTo>
                <a:lnTo>
                  <a:pt x="2248414" y="2247009"/>
                </a:lnTo>
                <a:lnTo>
                  <a:pt x="0" y="2247009"/>
                </a:lnTo>
                <a:lnTo>
                  <a:pt x="0" y="0"/>
                </a:lnTo>
                <a:close/>
              </a:path>
            </a:pathLst>
          </a:custGeom>
          <a:blipFill rotWithShape="1">
            <a:blip r:embed="rId9">
              <a:alphaModFix/>
            </a:blip>
            <a:stretch>
              <a:fillRect b="0" l="0" r="0" t="0"/>
            </a:stretch>
          </a:blipFill>
          <a:ln>
            <a:noFill/>
          </a:ln>
        </p:spPr>
      </p:sp>
      <p:sp>
        <p:nvSpPr>
          <p:cNvPr id="264" name="Google Shape;264;p27"/>
          <p:cNvSpPr/>
          <p:nvPr/>
        </p:nvSpPr>
        <p:spPr>
          <a:xfrm>
            <a:off x="8180976" y="4426277"/>
            <a:ext cx="702463" cy="651496"/>
          </a:xfrm>
          <a:custGeom>
            <a:rect b="b" l="l" r="r" t="t"/>
            <a:pathLst>
              <a:path extrusionOk="0" h="2347732" w="2422287">
                <a:moveTo>
                  <a:pt x="0" y="0"/>
                </a:moveTo>
                <a:lnTo>
                  <a:pt x="2422287" y="0"/>
                </a:lnTo>
                <a:lnTo>
                  <a:pt x="2422287" y="2347732"/>
                </a:lnTo>
                <a:lnTo>
                  <a:pt x="0" y="2347732"/>
                </a:lnTo>
                <a:lnTo>
                  <a:pt x="0" y="0"/>
                </a:lnTo>
                <a:close/>
              </a:path>
            </a:pathLst>
          </a:custGeom>
          <a:blipFill rotWithShape="1">
            <a:blip r:embed="rId10">
              <a:alphaModFix/>
            </a:blip>
            <a:stretch>
              <a:fillRect b="0" l="0" r="0" t="0"/>
            </a:stretch>
          </a:blipFill>
          <a:ln>
            <a:noFill/>
          </a:ln>
        </p:spPr>
      </p:sp>
      <p:sp>
        <p:nvSpPr>
          <p:cNvPr id="265" name="Google Shape;265;p27"/>
          <p:cNvSpPr/>
          <p:nvPr/>
        </p:nvSpPr>
        <p:spPr>
          <a:xfrm>
            <a:off x="3472301" y="4087803"/>
            <a:ext cx="954546" cy="855768"/>
          </a:xfrm>
          <a:custGeom>
            <a:rect b="b" l="l" r="r" t="t"/>
            <a:pathLst>
              <a:path extrusionOk="0" h="2312887" w="2579853">
                <a:moveTo>
                  <a:pt x="0" y="0"/>
                </a:moveTo>
                <a:lnTo>
                  <a:pt x="2579853" y="0"/>
                </a:lnTo>
                <a:lnTo>
                  <a:pt x="2579853" y="2312887"/>
                </a:lnTo>
                <a:lnTo>
                  <a:pt x="0" y="2312887"/>
                </a:lnTo>
                <a:lnTo>
                  <a:pt x="0" y="0"/>
                </a:lnTo>
                <a:close/>
              </a:path>
            </a:pathLst>
          </a:custGeom>
          <a:blipFill rotWithShape="1">
            <a:blip r:embed="rId11">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8"/>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271" name="Google Shape;271;p28"/>
          <p:cNvSpPr txBox="1"/>
          <p:nvPr/>
        </p:nvSpPr>
        <p:spPr>
          <a:xfrm>
            <a:off x="158825" y="806350"/>
            <a:ext cx="87966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Prototype Performance report/Benchmarking</a:t>
            </a:r>
            <a:endParaRPr b="0" i="0" sz="1800" u="none" cap="none" strike="noStrike">
              <a:solidFill>
                <a:srgbClr val="000000"/>
              </a:solidFill>
              <a:latin typeface="Arial"/>
              <a:ea typeface="Arial"/>
              <a:cs typeface="Arial"/>
              <a:sym typeface="Arial"/>
            </a:endParaRPr>
          </a:p>
        </p:txBody>
      </p:sp>
      <p:pic>
        <p:nvPicPr>
          <p:cNvPr id="272" name="Google Shape;272;p28"/>
          <p:cNvPicPr preferRelativeResize="0"/>
          <p:nvPr/>
        </p:nvPicPr>
        <p:blipFill>
          <a:blip r:embed="rId4">
            <a:alphaModFix/>
          </a:blip>
          <a:stretch>
            <a:fillRect/>
          </a:stretch>
        </p:blipFill>
        <p:spPr>
          <a:xfrm>
            <a:off x="1194500" y="1284204"/>
            <a:ext cx="4595175" cy="3564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29"/>
          <p:cNvPicPr preferRelativeResize="0"/>
          <p:nvPr/>
        </p:nvPicPr>
        <p:blipFill rotWithShape="1">
          <a:blip r:embed="rId3">
            <a:alphaModFix/>
          </a:blip>
          <a:srcRect b="0" l="0" r="0" t="0"/>
          <a:stretch/>
        </p:blipFill>
        <p:spPr>
          <a:xfrm>
            <a:off x="0" y="0"/>
            <a:ext cx="9144018" cy="5143499"/>
          </a:xfrm>
          <a:prstGeom prst="rect">
            <a:avLst/>
          </a:prstGeom>
          <a:noFill/>
          <a:ln>
            <a:noFill/>
          </a:ln>
        </p:spPr>
      </p:pic>
      <p:sp>
        <p:nvSpPr>
          <p:cNvPr id="278" name="Google Shape;278;p29"/>
          <p:cNvSpPr txBox="1"/>
          <p:nvPr/>
        </p:nvSpPr>
        <p:spPr>
          <a:xfrm>
            <a:off x="586650" y="843000"/>
            <a:ext cx="7923000" cy="6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t>LINKS OF THE PROJECT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AutoNum type="arabicPeriod"/>
            </a:pPr>
            <a:r>
              <a:rPr b="0" i="0" lang="en-GB" sz="1600" u="none" cap="none" strike="noStrike">
                <a:solidFill>
                  <a:srgbClr val="000000"/>
                </a:solidFill>
                <a:latin typeface="Arial"/>
                <a:ea typeface="Arial"/>
                <a:cs typeface="Arial"/>
                <a:sym typeface="Arial"/>
              </a:rPr>
              <a:t>GitHub Public Repository : </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b="0" i="0" lang="en-GB" sz="1600" u="sng" cap="none" strike="noStrike">
                <a:solidFill>
                  <a:schemeClr val="hlink"/>
                </a:solidFill>
                <a:latin typeface="Arial"/>
                <a:ea typeface="Arial"/>
                <a:cs typeface="Arial"/>
                <a:sym typeface="Arial"/>
                <a:hlinkClick r:id="rId4"/>
              </a:rPr>
              <a:t>https://github.com/prajyotgorlewar/NasaApp</a:t>
            </a:r>
            <a:endParaRPr sz="1600"/>
          </a:p>
          <a:p>
            <a:pPr indent="0" lvl="0" marL="457200" marR="0" rtl="0" algn="l">
              <a:lnSpc>
                <a:spcPct val="100000"/>
              </a:lnSpc>
              <a:spcBef>
                <a:spcPts val="0"/>
              </a:spcBef>
              <a:spcAft>
                <a:spcPts val="0"/>
              </a:spcAft>
              <a:buNone/>
            </a:pPr>
            <a:r>
              <a:t/>
            </a:r>
            <a:endParaRPr sz="1600"/>
          </a:p>
          <a:p>
            <a:pPr indent="-330200" lvl="0" marL="457200" marR="0" rtl="0" algn="l">
              <a:lnSpc>
                <a:spcPct val="100000"/>
              </a:lnSpc>
              <a:spcBef>
                <a:spcPts val="0"/>
              </a:spcBef>
              <a:spcAft>
                <a:spcPts val="0"/>
              </a:spcAft>
              <a:buClr>
                <a:srgbClr val="000000"/>
              </a:buClr>
              <a:buSzPts val="1600"/>
              <a:buFont typeface="Arial"/>
              <a:buAutoNum type="arabicPeriod"/>
            </a:pPr>
            <a:r>
              <a:rPr b="0" i="0" lang="en-GB" sz="1600" u="none" cap="none" strike="noStrike">
                <a:solidFill>
                  <a:srgbClr val="000000"/>
                </a:solidFill>
                <a:latin typeface="Arial"/>
                <a:ea typeface="Arial"/>
                <a:cs typeface="Arial"/>
                <a:sym typeface="Arial"/>
              </a:rPr>
              <a:t>Demo Video Link (3 Minutes) : </a:t>
            </a:r>
            <a:endParaRPr b="0" i="0" sz="1600" u="none" cap="none" strike="noStrike">
              <a:solidFill>
                <a:srgbClr val="000000"/>
              </a:solidFill>
              <a:latin typeface="Arial"/>
              <a:ea typeface="Arial"/>
              <a:cs typeface="Arial"/>
              <a:sym typeface="Arial"/>
            </a:endParaRPr>
          </a:p>
          <a:p>
            <a:pPr indent="0" lvl="0" marL="457200" rtl="0" algn="l">
              <a:spcBef>
                <a:spcPts val="0"/>
              </a:spcBef>
              <a:spcAft>
                <a:spcPts val="0"/>
              </a:spcAft>
              <a:buNone/>
            </a:pPr>
            <a:r>
              <a:rPr lang="en-GB" sz="1600" u="sng">
                <a:solidFill>
                  <a:schemeClr val="hlink"/>
                </a:solidFill>
                <a:hlinkClick r:id="rId5"/>
              </a:rPr>
              <a:t>https://docs.google.com/presentation/d/1koVYL0SBbH4Lt0VA86ZiNupztsewqoYfJRQPKBnoKL4/edit?usp=sharing</a:t>
            </a:r>
            <a:endParaRPr sz="1600">
              <a:solidFill>
                <a:schemeClr val="dk1"/>
              </a:solidFill>
            </a:endParaRPr>
          </a:p>
          <a:p>
            <a:pPr indent="0" lvl="0" marL="0" marR="0" rtl="0" algn="l">
              <a:lnSpc>
                <a:spcPct val="100000"/>
              </a:lnSpc>
              <a:spcBef>
                <a:spcPts val="0"/>
              </a:spcBef>
              <a:spcAft>
                <a:spcPts val="0"/>
              </a:spcAft>
              <a:buNone/>
            </a:pPr>
            <a:r>
              <a:t/>
            </a:r>
            <a:endParaRPr sz="1600"/>
          </a:p>
          <a:p>
            <a:pPr indent="-330200" lvl="0" marL="457200" marR="0" rtl="0" algn="l">
              <a:lnSpc>
                <a:spcPct val="100000"/>
              </a:lnSpc>
              <a:spcBef>
                <a:spcPts val="0"/>
              </a:spcBef>
              <a:spcAft>
                <a:spcPts val="0"/>
              </a:spcAft>
              <a:buClr>
                <a:srgbClr val="000000"/>
              </a:buClr>
              <a:buSzPts val="1600"/>
              <a:buFont typeface="Arial"/>
              <a:buAutoNum type="arabicPeriod"/>
            </a:pPr>
            <a:r>
              <a:rPr b="0" i="0" lang="en-GB" sz="1600" u="none" cap="none" strike="noStrike">
                <a:solidFill>
                  <a:srgbClr val="000000"/>
                </a:solidFill>
                <a:latin typeface="Arial"/>
                <a:ea typeface="Arial"/>
                <a:cs typeface="Arial"/>
                <a:sym typeface="Arial"/>
              </a:rPr>
              <a:t>Final Product Link : </a:t>
            </a:r>
            <a:r>
              <a:rPr lang="en-GB" sz="1600" u="sng">
                <a:solidFill>
                  <a:schemeClr val="hlink"/>
                </a:solidFill>
                <a:hlinkClick r:id="rId6"/>
              </a:rPr>
              <a:t>https://docs.google.com/presentation/d/1koVYL0SBbH4Lt0VA86ZiNupztsewqoYfJRQPKBnoKL4/edit?usp=sharing</a:t>
            </a:r>
            <a:endParaRPr sz="1600" u="none">
              <a:solidFill>
                <a:srgbClr val="000000"/>
              </a:solidFill>
            </a:endParaRPr>
          </a:p>
          <a:p>
            <a:pPr indent="0" lvl="0" marL="457200" marR="0" rtl="0" algn="l">
              <a:lnSpc>
                <a:spcPct val="100000"/>
              </a:lnSpc>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a:p>
            <a:pPr indent="0" lvl="0" marL="457200" marR="0" rtl="0" algn="l">
              <a:lnSpc>
                <a:spcPct val="100000"/>
              </a:lnSpc>
              <a:spcBef>
                <a:spcPts val="0"/>
              </a:spcBef>
              <a:spcAft>
                <a:spcPts val="0"/>
              </a:spcAft>
              <a:buNone/>
            </a:pPr>
            <a:r>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284" name="Google Shape;284;p30"/>
          <p:cNvPicPr preferRelativeResize="0"/>
          <p:nvPr/>
        </p:nvPicPr>
        <p:blipFill rotWithShape="1">
          <a:blip r:embed="rId4">
            <a:alphaModFix/>
          </a:blip>
          <a:srcRect b="83922" l="0" r="0" t="0"/>
          <a:stretch/>
        </p:blipFill>
        <p:spPr>
          <a:xfrm>
            <a:off x="0" y="0"/>
            <a:ext cx="9144023" cy="826949"/>
          </a:xfrm>
          <a:prstGeom prst="rect">
            <a:avLst/>
          </a:prstGeom>
          <a:noFill/>
          <a:ln>
            <a:noFill/>
          </a:ln>
        </p:spPr>
      </p:pic>
      <p:sp>
        <p:nvSpPr>
          <p:cNvPr id="285" name="Google Shape;285;p30"/>
          <p:cNvSpPr txBox="1"/>
          <p:nvPr/>
        </p:nvSpPr>
        <p:spPr>
          <a:xfrm>
            <a:off x="324100" y="989300"/>
            <a:ext cx="2665500" cy="21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lt1"/>
                </a:solidFill>
              </a:rPr>
              <a:t>TEAM MEMBERS</a:t>
            </a:r>
            <a:endParaRPr sz="2000">
              <a:solidFill>
                <a:schemeClr val="lt1"/>
              </a:solidFill>
            </a:endParaRPr>
          </a:p>
          <a:p>
            <a:pPr indent="0" lvl="0" marL="457200" rtl="0" algn="l">
              <a:spcBef>
                <a:spcPts val="0"/>
              </a:spcBef>
              <a:spcAft>
                <a:spcPts val="0"/>
              </a:spcAft>
              <a:buNone/>
            </a:pPr>
            <a:r>
              <a:t/>
            </a:r>
            <a:endParaRPr sz="2000">
              <a:solidFill>
                <a:schemeClr val="lt1"/>
              </a:solidFill>
            </a:endParaRPr>
          </a:p>
          <a:p>
            <a:pPr indent="-342900" lvl="0" marL="457200" rtl="0" algn="l">
              <a:spcBef>
                <a:spcPts val="0"/>
              </a:spcBef>
              <a:spcAft>
                <a:spcPts val="0"/>
              </a:spcAft>
              <a:buClr>
                <a:schemeClr val="lt1"/>
              </a:buClr>
              <a:buSzPts val="1800"/>
              <a:buAutoNum type="arabicPeriod"/>
            </a:pPr>
            <a:r>
              <a:rPr lang="en-GB" sz="1800">
                <a:solidFill>
                  <a:schemeClr val="lt1"/>
                </a:solidFill>
              </a:rPr>
              <a:t>Prajyot Gorlewar </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GB" sz="1800">
                <a:solidFill>
                  <a:schemeClr val="lt1"/>
                </a:solidFill>
              </a:rPr>
              <a:t>Tushar Pandey(L)</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GB" sz="1800">
                <a:solidFill>
                  <a:schemeClr val="lt1"/>
                </a:solidFill>
              </a:rPr>
              <a:t>Shariya Tanvir</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GB" sz="1800">
                <a:solidFill>
                  <a:schemeClr val="lt1"/>
                </a:solidFill>
              </a:rPr>
              <a:t>Antariksh Tiwari</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GB" sz="1800">
                <a:solidFill>
                  <a:schemeClr val="lt1"/>
                </a:solidFill>
              </a:rPr>
              <a:t>Manaswani Singhal</a:t>
            </a:r>
            <a:endParaRPr sz="1800">
              <a:solidFill>
                <a:schemeClr val="lt1"/>
              </a:solidFill>
            </a:endParaRPr>
          </a:p>
        </p:txBody>
      </p:sp>
      <p:pic>
        <p:nvPicPr>
          <p:cNvPr id="286" name="Google Shape;286;p30"/>
          <p:cNvPicPr preferRelativeResize="0"/>
          <p:nvPr/>
        </p:nvPicPr>
        <p:blipFill rotWithShape="1">
          <a:blip r:embed="rId5">
            <a:alphaModFix/>
          </a:blip>
          <a:srcRect b="22515" l="33789" r="20313" t="7191"/>
          <a:stretch/>
        </p:blipFill>
        <p:spPr>
          <a:xfrm>
            <a:off x="3338175" y="1352075"/>
            <a:ext cx="2612600" cy="1601699"/>
          </a:xfrm>
          <a:prstGeom prst="rect">
            <a:avLst/>
          </a:prstGeom>
          <a:noFill/>
          <a:ln>
            <a:noFill/>
          </a:ln>
        </p:spPr>
      </p:pic>
      <p:pic>
        <p:nvPicPr>
          <p:cNvPr id="287" name="Google Shape;287;p30"/>
          <p:cNvPicPr preferRelativeResize="0"/>
          <p:nvPr/>
        </p:nvPicPr>
        <p:blipFill rotWithShape="1">
          <a:blip r:embed="rId6">
            <a:alphaModFix/>
          </a:blip>
          <a:srcRect b="0" l="7460" r="3086" t="0"/>
          <a:stretch/>
        </p:blipFill>
        <p:spPr>
          <a:xfrm>
            <a:off x="6115150" y="1199525"/>
            <a:ext cx="2921248" cy="1754249"/>
          </a:xfrm>
          <a:prstGeom prst="rect">
            <a:avLst/>
          </a:prstGeom>
          <a:noFill/>
          <a:ln>
            <a:noFill/>
          </a:ln>
        </p:spPr>
      </p:pic>
      <p:pic>
        <p:nvPicPr>
          <p:cNvPr id="288" name="Google Shape;288;p30"/>
          <p:cNvPicPr preferRelativeResize="0"/>
          <p:nvPr/>
        </p:nvPicPr>
        <p:blipFill>
          <a:blip r:embed="rId7">
            <a:alphaModFix/>
          </a:blip>
          <a:stretch>
            <a:fillRect/>
          </a:stretch>
        </p:blipFill>
        <p:spPr>
          <a:xfrm>
            <a:off x="3338175" y="3361975"/>
            <a:ext cx="2612608" cy="1463225"/>
          </a:xfrm>
          <a:prstGeom prst="rect">
            <a:avLst/>
          </a:prstGeom>
          <a:noFill/>
          <a:ln>
            <a:noFill/>
          </a:ln>
        </p:spPr>
      </p:pic>
      <p:pic>
        <p:nvPicPr>
          <p:cNvPr id="289" name="Google Shape;289;p30"/>
          <p:cNvPicPr preferRelativeResize="0"/>
          <p:nvPr/>
        </p:nvPicPr>
        <p:blipFill>
          <a:blip r:embed="rId8">
            <a:alphaModFix/>
          </a:blip>
          <a:stretch>
            <a:fillRect/>
          </a:stretch>
        </p:blipFill>
        <p:spPr>
          <a:xfrm>
            <a:off x="6115150" y="3322013"/>
            <a:ext cx="2921250" cy="1543151"/>
          </a:xfrm>
          <a:prstGeom prst="rect">
            <a:avLst/>
          </a:prstGeom>
          <a:noFill/>
          <a:ln>
            <a:noFill/>
          </a:ln>
        </p:spPr>
      </p:pic>
      <p:pic>
        <p:nvPicPr>
          <p:cNvPr id="290" name="Google Shape;290;p30"/>
          <p:cNvPicPr preferRelativeResize="0"/>
          <p:nvPr/>
        </p:nvPicPr>
        <p:blipFill>
          <a:blip r:embed="rId9">
            <a:alphaModFix/>
          </a:blip>
          <a:stretch>
            <a:fillRect/>
          </a:stretch>
        </p:blipFill>
        <p:spPr>
          <a:xfrm>
            <a:off x="433300" y="3348936"/>
            <a:ext cx="2740500" cy="14893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1"/>
          <p:cNvPicPr preferRelativeResize="0"/>
          <p:nvPr/>
        </p:nvPicPr>
        <p:blipFill rotWithShape="1">
          <a:blip r:embed="rId3">
            <a:alphaModFix/>
          </a:blip>
          <a:srcRect b="0" l="0" r="0" t="0"/>
          <a:stretch/>
        </p:blipFill>
        <p:spPr>
          <a:xfrm>
            <a:off x="0" y="0"/>
            <a:ext cx="9144018"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65" name="Google Shape;65;p14"/>
          <p:cNvPicPr preferRelativeResize="0"/>
          <p:nvPr/>
        </p:nvPicPr>
        <p:blipFill>
          <a:blip r:embed="rId4">
            <a:alphaModFix/>
          </a:blip>
          <a:stretch>
            <a:fillRect/>
          </a:stretch>
        </p:blipFill>
        <p:spPr>
          <a:xfrm>
            <a:off x="4633025" y="945538"/>
            <a:ext cx="4337550" cy="1951872"/>
          </a:xfrm>
          <a:prstGeom prst="rect">
            <a:avLst/>
          </a:prstGeom>
          <a:noFill/>
          <a:ln>
            <a:noFill/>
          </a:ln>
        </p:spPr>
      </p:pic>
      <p:pic>
        <p:nvPicPr>
          <p:cNvPr id="66" name="Google Shape;66;p14"/>
          <p:cNvPicPr preferRelativeResize="0"/>
          <p:nvPr/>
        </p:nvPicPr>
        <p:blipFill>
          <a:blip r:embed="rId5">
            <a:alphaModFix/>
          </a:blip>
          <a:stretch>
            <a:fillRect/>
          </a:stretch>
        </p:blipFill>
        <p:spPr>
          <a:xfrm>
            <a:off x="173563" y="3024475"/>
            <a:ext cx="4337550" cy="1951880"/>
          </a:xfrm>
          <a:prstGeom prst="rect">
            <a:avLst/>
          </a:prstGeom>
          <a:noFill/>
          <a:ln>
            <a:noFill/>
          </a:ln>
        </p:spPr>
      </p:pic>
      <p:pic>
        <p:nvPicPr>
          <p:cNvPr id="67" name="Google Shape;67;p14"/>
          <p:cNvPicPr preferRelativeResize="0"/>
          <p:nvPr/>
        </p:nvPicPr>
        <p:blipFill rotWithShape="1">
          <a:blip r:embed="rId6">
            <a:alphaModFix/>
          </a:blip>
          <a:srcRect b="84085" l="0" r="0" t="0"/>
          <a:stretch/>
        </p:blipFill>
        <p:spPr>
          <a:xfrm>
            <a:off x="0" y="0"/>
            <a:ext cx="9144023" cy="818551"/>
          </a:xfrm>
          <a:prstGeom prst="rect">
            <a:avLst/>
          </a:prstGeom>
          <a:noFill/>
          <a:ln>
            <a:noFill/>
          </a:ln>
        </p:spPr>
      </p:pic>
      <p:pic>
        <p:nvPicPr>
          <p:cNvPr id="68" name="Google Shape;68;p14"/>
          <p:cNvPicPr preferRelativeResize="0"/>
          <p:nvPr/>
        </p:nvPicPr>
        <p:blipFill>
          <a:blip r:embed="rId7">
            <a:alphaModFix/>
          </a:blip>
          <a:stretch>
            <a:fillRect/>
          </a:stretch>
        </p:blipFill>
        <p:spPr>
          <a:xfrm>
            <a:off x="4633168" y="3024450"/>
            <a:ext cx="4337532" cy="1951875"/>
          </a:xfrm>
          <a:prstGeom prst="rect">
            <a:avLst/>
          </a:prstGeom>
          <a:noFill/>
          <a:ln>
            <a:noFill/>
          </a:ln>
        </p:spPr>
      </p:pic>
      <p:pic>
        <p:nvPicPr>
          <p:cNvPr id="69" name="Google Shape;69;p14"/>
          <p:cNvPicPr preferRelativeResize="0"/>
          <p:nvPr/>
        </p:nvPicPr>
        <p:blipFill>
          <a:blip r:embed="rId8">
            <a:alphaModFix/>
          </a:blip>
          <a:stretch>
            <a:fillRect/>
          </a:stretch>
        </p:blipFill>
        <p:spPr>
          <a:xfrm>
            <a:off x="173425" y="945550"/>
            <a:ext cx="4337550" cy="19518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2500"/>
                                        <p:tgtEl>
                                          <p:spTgt spid="6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2500"/>
                                        <p:tgtEl>
                                          <p:spTgt spid="6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2500"/>
                                        <p:tgtEl>
                                          <p:spTgt spid="66"/>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75" name="Google Shape;75;p15"/>
          <p:cNvPicPr preferRelativeResize="0"/>
          <p:nvPr/>
        </p:nvPicPr>
        <p:blipFill rotWithShape="1">
          <a:blip r:embed="rId4">
            <a:alphaModFix/>
          </a:blip>
          <a:srcRect b="84085" l="0" r="0" t="0"/>
          <a:stretch/>
        </p:blipFill>
        <p:spPr>
          <a:xfrm>
            <a:off x="0" y="0"/>
            <a:ext cx="9144023" cy="818551"/>
          </a:xfrm>
          <a:prstGeom prst="rect">
            <a:avLst/>
          </a:prstGeom>
          <a:noFill/>
          <a:ln>
            <a:noFill/>
          </a:ln>
        </p:spPr>
      </p:pic>
      <p:grpSp>
        <p:nvGrpSpPr>
          <p:cNvPr id="76" name="Google Shape;76;p15"/>
          <p:cNvGrpSpPr/>
          <p:nvPr/>
        </p:nvGrpSpPr>
        <p:grpSpPr>
          <a:xfrm>
            <a:off x="3536050" y="1080854"/>
            <a:ext cx="5136771" cy="3794909"/>
            <a:chOff x="0" y="-38100"/>
            <a:chExt cx="2705700" cy="1684829"/>
          </a:xfrm>
        </p:grpSpPr>
        <p:sp>
          <p:nvSpPr>
            <p:cNvPr id="77" name="Google Shape;77;p15"/>
            <p:cNvSpPr/>
            <p:nvPr/>
          </p:nvSpPr>
          <p:spPr>
            <a:xfrm>
              <a:off x="0" y="0"/>
              <a:ext cx="2705628" cy="1646729"/>
            </a:xfrm>
            <a:custGeom>
              <a:rect b="b" l="l" r="r" t="t"/>
              <a:pathLst>
                <a:path extrusionOk="0" h="1646729" w="2705628">
                  <a:moveTo>
                    <a:pt x="0" y="0"/>
                  </a:moveTo>
                  <a:lnTo>
                    <a:pt x="2705628" y="0"/>
                  </a:lnTo>
                  <a:lnTo>
                    <a:pt x="2705628" y="1646729"/>
                  </a:lnTo>
                  <a:lnTo>
                    <a:pt x="0" y="1646729"/>
                  </a:lnTo>
                  <a:close/>
                </a:path>
              </a:pathLst>
            </a:custGeom>
            <a:solidFill>
              <a:srgbClr val="000000">
                <a:alpha val="29800"/>
              </a:srgbClr>
            </a:solidFill>
            <a:ln cap="sq" cmpd="sng" w="19050">
              <a:solidFill>
                <a:srgbClr val="FFFFFF">
                  <a:alpha val="29800"/>
                </a:srgbClr>
              </a:solidFill>
              <a:prstDash val="solid"/>
              <a:miter lim="8000"/>
              <a:headEnd len="sm" w="sm" type="none"/>
              <a:tailEnd len="sm" w="sm" type="none"/>
            </a:ln>
          </p:spPr>
        </p:sp>
        <p:sp>
          <p:nvSpPr>
            <p:cNvPr id="78" name="Google Shape;78;p15"/>
            <p:cNvSpPr txBox="1"/>
            <p:nvPr/>
          </p:nvSpPr>
          <p:spPr>
            <a:xfrm>
              <a:off x="0" y="-38100"/>
              <a:ext cx="2705700" cy="1684800"/>
            </a:xfrm>
            <a:prstGeom prst="rect">
              <a:avLst/>
            </a:prstGeom>
            <a:noFill/>
            <a:ln>
              <a:noFill/>
            </a:ln>
          </p:spPr>
          <p:txBody>
            <a:bodyPr anchorCtr="0" anchor="ctr" bIns="25400" lIns="25400" spcFirstLastPara="1" rIns="25400" wrap="square" tIns="25400">
              <a:noAutofit/>
            </a:bodyPr>
            <a:lstStyle/>
            <a:p>
              <a:pPr indent="0" lvl="0" marL="0" marR="0" rtl="0" algn="just">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9" name="Google Shape;79;p15"/>
          <p:cNvSpPr/>
          <p:nvPr/>
        </p:nvSpPr>
        <p:spPr>
          <a:xfrm>
            <a:off x="7605349" y="625575"/>
            <a:ext cx="1538658" cy="1094370"/>
          </a:xfrm>
          <a:custGeom>
            <a:rect b="b" l="l" r="r" t="t"/>
            <a:pathLst>
              <a:path extrusionOk="0" h="3773691" w="5305717">
                <a:moveTo>
                  <a:pt x="0" y="0"/>
                </a:moveTo>
                <a:lnTo>
                  <a:pt x="5305717" y="0"/>
                </a:lnTo>
                <a:lnTo>
                  <a:pt x="5305717" y="3773691"/>
                </a:lnTo>
                <a:lnTo>
                  <a:pt x="0" y="3773691"/>
                </a:lnTo>
                <a:lnTo>
                  <a:pt x="0" y="0"/>
                </a:lnTo>
                <a:close/>
              </a:path>
            </a:pathLst>
          </a:custGeom>
          <a:blipFill rotWithShape="1">
            <a:blip r:embed="rId5">
              <a:alphaModFix/>
            </a:blip>
            <a:stretch>
              <a:fillRect b="0" l="0" r="0" t="0"/>
            </a:stretch>
          </a:blipFill>
          <a:ln>
            <a:noFill/>
          </a:ln>
        </p:spPr>
      </p:sp>
      <p:sp>
        <p:nvSpPr>
          <p:cNvPr id="80" name="Google Shape;80;p15"/>
          <p:cNvSpPr txBox="1"/>
          <p:nvPr/>
        </p:nvSpPr>
        <p:spPr>
          <a:xfrm>
            <a:off x="514350" y="390525"/>
            <a:ext cx="1278900" cy="138600"/>
          </a:xfrm>
          <a:prstGeom prst="rect">
            <a:avLst/>
          </a:prstGeom>
          <a:noFill/>
          <a:ln>
            <a:noFill/>
          </a:ln>
        </p:spPr>
        <p:txBody>
          <a:bodyPr anchorCtr="0" anchor="t" bIns="0" lIns="0" spcFirstLastPara="1" rIns="0" wrap="square" tIns="0">
            <a:spAutoFit/>
          </a:bodyPr>
          <a:lstStyle/>
          <a:p>
            <a:pPr indent="0" lvl="0" marL="0" marR="0" rtl="0" algn="l">
              <a:lnSpc>
                <a:spcPct val="250000"/>
              </a:lnSpc>
              <a:spcBef>
                <a:spcPts val="0"/>
              </a:spcBef>
              <a:spcAft>
                <a:spcPts val="0"/>
              </a:spcAft>
              <a:buNone/>
            </a:pPr>
            <a:r>
              <a:rPr b="0" i="0" lang="en-GB" sz="900" u="none" cap="none" strike="noStrike">
                <a:solidFill>
                  <a:srgbClr val="FFFFFF"/>
                </a:solidFill>
                <a:latin typeface="Poppins"/>
                <a:ea typeface="Poppins"/>
                <a:cs typeface="Poppins"/>
                <a:sym typeface="Poppins"/>
              </a:rPr>
              <a:t>PRESENTATION </a:t>
            </a:r>
            <a:endParaRPr sz="700"/>
          </a:p>
        </p:txBody>
      </p:sp>
      <p:sp>
        <p:nvSpPr>
          <p:cNvPr id="81" name="Google Shape;81;p15"/>
          <p:cNvSpPr/>
          <p:nvPr/>
        </p:nvSpPr>
        <p:spPr>
          <a:xfrm>
            <a:off x="3193200" y="4325750"/>
            <a:ext cx="773165" cy="725369"/>
          </a:xfrm>
          <a:custGeom>
            <a:rect b="b" l="l" r="r" t="t"/>
            <a:pathLst>
              <a:path extrusionOk="0" h="2321181" w="2474127">
                <a:moveTo>
                  <a:pt x="0" y="0"/>
                </a:moveTo>
                <a:lnTo>
                  <a:pt x="2474127" y="0"/>
                </a:lnTo>
                <a:lnTo>
                  <a:pt x="2474127" y="2321182"/>
                </a:lnTo>
                <a:lnTo>
                  <a:pt x="0" y="2321182"/>
                </a:lnTo>
                <a:lnTo>
                  <a:pt x="0" y="0"/>
                </a:lnTo>
                <a:close/>
              </a:path>
            </a:pathLst>
          </a:custGeom>
          <a:blipFill rotWithShape="1">
            <a:blip r:embed="rId6">
              <a:alphaModFix/>
            </a:blip>
            <a:stretch>
              <a:fillRect b="0" l="0" r="0" t="0"/>
            </a:stretch>
          </a:blipFill>
          <a:ln>
            <a:noFill/>
          </a:ln>
        </p:spPr>
      </p:sp>
      <p:sp>
        <p:nvSpPr>
          <p:cNvPr id="82" name="Google Shape;82;p15"/>
          <p:cNvSpPr/>
          <p:nvPr/>
        </p:nvSpPr>
        <p:spPr>
          <a:xfrm>
            <a:off x="1469253" y="-291032"/>
            <a:ext cx="1289927" cy="1156444"/>
          </a:xfrm>
          <a:custGeom>
            <a:rect b="b" l="l" r="r" t="t"/>
            <a:pathLst>
              <a:path extrusionOk="0" h="2312887" w="2579853">
                <a:moveTo>
                  <a:pt x="0" y="0"/>
                </a:moveTo>
                <a:lnTo>
                  <a:pt x="2579853" y="0"/>
                </a:lnTo>
                <a:lnTo>
                  <a:pt x="2579853" y="2312887"/>
                </a:lnTo>
                <a:lnTo>
                  <a:pt x="0" y="2312887"/>
                </a:lnTo>
                <a:lnTo>
                  <a:pt x="0" y="0"/>
                </a:lnTo>
                <a:close/>
              </a:path>
            </a:pathLst>
          </a:custGeom>
          <a:blipFill rotWithShape="1">
            <a:blip r:embed="rId7">
              <a:alphaModFix/>
            </a:blip>
            <a:stretch>
              <a:fillRect b="0" l="0" r="0" t="0"/>
            </a:stretch>
          </a:blipFill>
          <a:ln>
            <a:noFill/>
          </a:ln>
        </p:spPr>
      </p:sp>
      <p:sp>
        <p:nvSpPr>
          <p:cNvPr id="83" name="Google Shape;83;p15"/>
          <p:cNvSpPr txBox="1"/>
          <p:nvPr/>
        </p:nvSpPr>
        <p:spPr>
          <a:xfrm>
            <a:off x="3536175" y="4243425"/>
            <a:ext cx="5331600" cy="5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accent6"/>
                </a:solidFill>
              </a:rPr>
              <a:t>NAME OF THE GAME</a:t>
            </a:r>
            <a:r>
              <a:rPr b="1" lang="en-GB">
                <a:solidFill>
                  <a:srgbClr val="FFFFFF"/>
                </a:solidFill>
              </a:rPr>
              <a:t> - </a:t>
            </a:r>
            <a:r>
              <a:rPr b="1" lang="en-GB">
                <a:solidFill>
                  <a:schemeClr val="accent6"/>
                </a:solidFill>
              </a:rPr>
              <a:t>DAWN: THE LOST WORLD</a:t>
            </a:r>
            <a:endParaRPr b="1">
              <a:solidFill>
                <a:schemeClr val="accent6"/>
              </a:solidFill>
            </a:endParaRPr>
          </a:p>
        </p:txBody>
      </p:sp>
      <p:sp>
        <p:nvSpPr>
          <p:cNvPr id="84" name="Google Shape;84;p15"/>
          <p:cNvSpPr txBox="1"/>
          <p:nvPr/>
        </p:nvSpPr>
        <p:spPr>
          <a:xfrm>
            <a:off x="3536175" y="1500175"/>
            <a:ext cx="5136900" cy="277200"/>
          </a:xfrm>
          <a:prstGeom prst="rect">
            <a:avLst/>
          </a:prstGeom>
          <a:noFill/>
          <a:ln>
            <a:noFill/>
          </a:ln>
        </p:spPr>
        <p:txBody>
          <a:bodyPr anchorCtr="0" anchor="t" bIns="0" lIns="0" spcFirstLastPara="1" rIns="0" wrap="square" tIns="0">
            <a:spAutoFit/>
          </a:bodyPr>
          <a:lstStyle/>
          <a:p>
            <a:pPr indent="0" lvl="0" marL="0" marR="0" rtl="0" algn="ctr">
              <a:lnSpc>
                <a:spcPct val="119004"/>
              </a:lnSpc>
              <a:spcBef>
                <a:spcPts val="0"/>
              </a:spcBef>
              <a:spcAft>
                <a:spcPts val="0"/>
              </a:spcAft>
              <a:buNone/>
            </a:pPr>
            <a:r>
              <a:rPr lang="en-GB" sz="1800">
                <a:solidFill>
                  <a:srgbClr val="FFFFFF"/>
                </a:solidFill>
              </a:rPr>
              <a:t>BRIEF ABOUT THE IDEA</a:t>
            </a:r>
            <a:endParaRPr sz="1800"/>
          </a:p>
        </p:txBody>
      </p:sp>
      <p:sp>
        <p:nvSpPr>
          <p:cNvPr id="85" name="Google Shape;85;p15"/>
          <p:cNvSpPr txBox="1"/>
          <p:nvPr/>
        </p:nvSpPr>
        <p:spPr>
          <a:xfrm>
            <a:off x="3683288" y="2058138"/>
            <a:ext cx="4842300" cy="1847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SzPts val="1100"/>
              <a:buNone/>
            </a:pPr>
            <a:r>
              <a:rPr lang="en-GB" sz="1200">
                <a:solidFill>
                  <a:schemeClr val="lt2"/>
                </a:solidFill>
                <a:latin typeface="Poppins"/>
                <a:ea typeface="Poppins"/>
                <a:cs typeface="Poppins"/>
                <a:sym typeface="Poppins"/>
              </a:rPr>
              <a:t>As learning is an integral part of science, we want to encourage this through the mode of gaming. Our idea is based on the method of learning while playing. The game includes GLOBE protocols to help players learn the value of first hand environmental issues. </a:t>
            </a:r>
            <a:endParaRPr sz="1200">
              <a:solidFill>
                <a:schemeClr val="lt2"/>
              </a:solidFill>
              <a:latin typeface="Poppins"/>
              <a:ea typeface="Poppins"/>
              <a:cs typeface="Poppins"/>
              <a:sym typeface="Poppins"/>
            </a:endParaRPr>
          </a:p>
          <a:p>
            <a:pPr indent="0" lvl="0" marL="0" rtl="0" algn="ctr">
              <a:spcBef>
                <a:spcPts val="0"/>
              </a:spcBef>
              <a:spcAft>
                <a:spcPts val="0"/>
              </a:spcAft>
              <a:buSzPts val="1100"/>
              <a:buNone/>
            </a:pPr>
            <a:r>
              <a:t/>
            </a:r>
            <a:endParaRPr sz="1200">
              <a:solidFill>
                <a:schemeClr val="lt2"/>
              </a:solidFill>
              <a:latin typeface="Poppins"/>
              <a:ea typeface="Poppins"/>
              <a:cs typeface="Poppins"/>
              <a:sym typeface="Poppins"/>
            </a:endParaRPr>
          </a:p>
          <a:p>
            <a:pPr indent="0" lvl="0" marL="0" rtl="0" algn="ctr">
              <a:spcBef>
                <a:spcPts val="0"/>
              </a:spcBef>
              <a:spcAft>
                <a:spcPts val="0"/>
              </a:spcAft>
              <a:buSzPts val="1100"/>
              <a:buNone/>
            </a:pPr>
            <a:r>
              <a:rPr lang="en-GB" sz="1200">
                <a:solidFill>
                  <a:schemeClr val="lt2"/>
                </a:solidFill>
                <a:latin typeface="Poppins"/>
                <a:ea typeface="Poppins"/>
                <a:cs typeface="Poppins"/>
                <a:sym typeface="Poppins"/>
              </a:rPr>
              <a:t>It is filled with interesting levels, quizzes and interactive interface. It works on the principle of moral, behavioral change and awareness.</a:t>
            </a:r>
            <a:endParaRPr sz="1200">
              <a:solidFill>
                <a:schemeClr val="lt2"/>
              </a:solidFill>
              <a:latin typeface="Poppins"/>
              <a:ea typeface="Poppins"/>
              <a:cs typeface="Poppins"/>
              <a:sym typeface="Poppins"/>
            </a:endParaRPr>
          </a:p>
          <a:p>
            <a:pPr indent="0" lvl="0" marL="0" marR="0" rtl="0" algn="ctr">
              <a:lnSpc>
                <a:spcPct val="134964"/>
              </a:lnSpc>
              <a:spcBef>
                <a:spcPts val="0"/>
              </a:spcBef>
              <a:spcAft>
                <a:spcPts val="0"/>
              </a:spcAft>
              <a:buNone/>
            </a:pPr>
            <a:r>
              <a:t/>
            </a:r>
            <a:endParaRPr sz="1200">
              <a:solidFill>
                <a:schemeClr val="lt2"/>
              </a:solidFill>
              <a:latin typeface="Poppins"/>
              <a:ea typeface="Poppins"/>
              <a:cs typeface="Poppins"/>
              <a:sym typeface="Poppins"/>
            </a:endParaRPr>
          </a:p>
        </p:txBody>
      </p:sp>
      <p:pic>
        <p:nvPicPr>
          <p:cNvPr id="86" name="Google Shape;86;p15"/>
          <p:cNvPicPr preferRelativeResize="0"/>
          <p:nvPr/>
        </p:nvPicPr>
        <p:blipFill>
          <a:blip r:embed="rId8">
            <a:alphaModFix/>
          </a:blip>
          <a:stretch>
            <a:fillRect/>
          </a:stretch>
        </p:blipFill>
        <p:spPr>
          <a:xfrm>
            <a:off x="385825" y="1080850"/>
            <a:ext cx="2683119" cy="3794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p:nvPr/>
        </p:nvSpPr>
        <p:spPr>
          <a:xfrm>
            <a:off x="-1860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grpSp>
        <p:nvGrpSpPr>
          <p:cNvPr id="92" name="Google Shape;92;p16"/>
          <p:cNvGrpSpPr/>
          <p:nvPr/>
        </p:nvGrpSpPr>
        <p:grpSpPr>
          <a:xfrm>
            <a:off x="936275" y="1126100"/>
            <a:ext cx="7493977" cy="3590054"/>
            <a:chOff x="0" y="-38100"/>
            <a:chExt cx="2705700" cy="1821900"/>
          </a:xfrm>
        </p:grpSpPr>
        <p:sp>
          <p:nvSpPr>
            <p:cNvPr id="93" name="Google Shape;93;p16"/>
            <p:cNvSpPr/>
            <p:nvPr/>
          </p:nvSpPr>
          <p:spPr>
            <a:xfrm>
              <a:off x="0" y="0"/>
              <a:ext cx="2705628" cy="1783722"/>
            </a:xfrm>
            <a:custGeom>
              <a:rect b="b" l="l" r="r" t="t"/>
              <a:pathLst>
                <a:path extrusionOk="0" h="1783722" w="2705628">
                  <a:moveTo>
                    <a:pt x="0" y="0"/>
                  </a:moveTo>
                  <a:lnTo>
                    <a:pt x="2705628" y="0"/>
                  </a:lnTo>
                  <a:lnTo>
                    <a:pt x="2705628" y="1783722"/>
                  </a:lnTo>
                  <a:lnTo>
                    <a:pt x="0" y="1783722"/>
                  </a:lnTo>
                  <a:close/>
                </a:path>
              </a:pathLst>
            </a:custGeom>
            <a:solidFill>
              <a:srgbClr val="000000">
                <a:alpha val="29800"/>
              </a:srgbClr>
            </a:solidFill>
            <a:ln cap="sq" cmpd="sng" w="19050">
              <a:solidFill>
                <a:srgbClr val="FFFFFF">
                  <a:alpha val="29800"/>
                </a:srgbClr>
              </a:solidFill>
              <a:prstDash val="solid"/>
              <a:miter lim="8000"/>
              <a:headEnd len="sm" w="sm" type="none"/>
              <a:tailEnd len="sm" w="sm" type="none"/>
            </a:ln>
          </p:spPr>
        </p:sp>
        <p:sp>
          <p:nvSpPr>
            <p:cNvPr id="94" name="Google Shape;94;p16"/>
            <p:cNvSpPr txBox="1"/>
            <p:nvPr/>
          </p:nvSpPr>
          <p:spPr>
            <a:xfrm>
              <a:off x="0" y="-38100"/>
              <a:ext cx="2705700" cy="1821900"/>
            </a:xfrm>
            <a:prstGeom prst="rect">
              <a:avLst/>
            </a:prstGeom>
            <a:noFill/>
            <a:ln>
              <a:noFill/>
            </a:ln>
          </p:spPr>
          <p:txBody>
            <a:bodyPr anchorCtr="0" anchor="ctr" bIns="50800" lIns="50800" spcFirstLastPara="1" rIns="50800" wrap="square" tIns="50800">
              <a:noAutofit/>
            </a:bodyPr>
            <a:lstStyle/>
            <a:p>
              <a:pPr indent="0" lvl="0" marL="0" marR="0" rtl="0" algn="just">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pic>
        <p:nvPicPr>
          <p:cNvPr id="95" name="Google Shape;95;p16"/>
          <p:cNvPicPr preferRelativeResize="0"/>
          <p:nvPr/>
        </p:nvPicPr>
        <p:blipFill rotWithShape="1">
          <a:blip r:embed="rId4">
            <a:alphaModFix/>
          </a:blip>
          <a:srcRect b="84322" l="0" r="0" t="0"/>
          <a:stretch/>
        </p:blipFill>
        <p:spPr>
          <a:xfrm>
            <a:off x="-18600" y="0"/>
            <a:ext cx="9143997" cy="806351"/>
          </a:xfrm>
          <a:prstGeom prst="rect">
            <a:avLst/>
          </a:prstGeom>
          <a:noFill/>
          <a:ln>
            <a:noFill/>
          </a:ln>
        </p:spPr>
      </p:pic>
      <p:sp>
        <p:nvSpPr>
          <p:cNvPr id="96" name="Google Shape;96;p16"/>
          <p:cNvSpPr txBox="1"/>
          <p:nvPr/>
        </p:nvSpPr>
        <p:spPr>
          <a:xfrm>
            <a:off x="-1424675" y="5770800"/>
            <a:ext cx="4462200" cy="3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7" name="Google Shape;97;p16"/>
          <p:cNvSpPr/>
          <p:nvPr/>
        </p:nvSpPr>
        <p:spPr>
          <a:xfrm>
            <a:off x="362075" y="700648"/>
            <a:ext cx="1214144" cy="1213385"/>
          </a:xfrm>
          <a:custGeom>
            <a:rect b="b" l="l" r="r" t="t"/>
            <a:pathLst>
              <a:path extrusionOk="0" h="2247009" w="2248415">
                <a:moveTo>
                  <a:pt x="0" y="0"/>
                </a:moveTo>
                <a:lnTo>
                  <a:pt x="2248414" y="0"/>
                </a:lnTo>
                <a:lnTo>
                  <a:pt x="2248414" y="2247009"/>
                </a:lnTo>
                <a:lnTo>
                  <a:pt x="0" y="2247009"/>
                </a:lnTo>
                <a:lnTo>
                  <a:pt x="0" y="0"/>
                </a:lnTo>
                <a:close/>
              </a:path>
            </a:pathLst>
          </a:custGeom>
          <a:blipFill rotWithShape="1">
            <a:blip r:embed="rId5">
              <a:alphaModFix/>
            </a:blip>
            <a:stretch>
              <a:fillRect b="0" l="0" r="0" t="0"/>
            </a:stretch>
          </a:blipFill>
          <a:ln>
            <a:noFill/>
          </a:ln>
        </p:spPr>
      </p:sp>
      <p:sp>
        <p:nvSpPr>
          <p:cNvPr id="98" name="Google Shape;98;p16"/>
          <p:cNvSpPr/>
          <p:nvPr/>
        </p:nvSpPr>
        <p:spPr>
          <a:xfrm>
            <a:off x="7800879" y="4060628"/>
            <a:ext cx="1011305" cy="980178"/>
          </a:xfrm>
          <a:custGeom>
            <a:rect b="b" l="l" r="r" t="t"/>
            <a:pathLst>
              <a:path extrusionOk="0" h="2347732" w="2422287">
                <a:moveTo>
                  <a:pt x="0" y="0"/>
                </a:moveTo>
                <a:lnTo>
                  <a:pt x="2422287" y="0"/>
                </a:lnTo>
                <a:lnTo>
                  <a:pt x="2422287" y="2347732"/>
                </a:lnTo>
                <a:lnTo>
                  <a:pt x="0" y="2347732"/>
                </a:lnTo>
                <a:lnTo>
                  <a:pt x="0" y="0"/>
                </a:lnTo>
                <a:close/>
              </a:path>
            </a:pathLst>
          </a:custGeom>
          <a:blipFill rotWithShape="1">
            <a:blip r:embed="rId6">
              <a:alphaModFix/>
            </a:blip>
            <a:stretch>
              <a:fillRect b="0" l="0" r="0" t="0"/>
            </a:stretch>
          </a:blipFill>
          <a:ln>
            <a:noFill/>
          </a:ln>
        </p:spPr>
      </p:sp>
      <p:sp>
        <p:nvSpPr>
          <p:cNvPr id="99" name="Google Shape;99;p16"/>
          <p:cNvSpPr/>
          <p:nvPr/>
        </p:nvSpPr>
        <p:spPr>
          <a:xfrm>
            <a:off x="7057675" y="700651"/>
            <a:ext cx="2188608" cy="1556648"/>
          </a:xfrm>
          <a:custGeom>
            <a:rect b="b" l="l" r="r" t="t"/>
            <a:pathLst>
              <a:path extrusionOk="0" h="3773691" w="5305717">
                <a:moveTo>
                  <a:pt x="0" y="0"/>
                </a:moveTo>
                <a:lnTo>
                  <a:pt x="5305717" y="0"/>
                </a:lnTo>
                <a:lnTo>
                  <a:pt x="5305717" y="3773692"/>
                </a:lnTo>
                <a:lnTo>
                  <a:pt x="0" y="3773692"/>
                </a:lnTo>
                <a:lnTo>
                  <a:pt x="0" y="0"/>
                </a:lnTo>
                <a:close/>
              </a:path>
            </a:pathLst>
          </a:custGeom>
          <a:blipFill rotWithShape="1">
            <a:blip r:embed="rId7">
              <a:alphaModFix/>
            </a:blip>
            <a:stretch>
              <a:fillRect b="0" l="0" r="0" t="0"/>
            </a:stretch>
          </a:blipFill>
          <a:ln>
            <a:noFill/>
          </a:ln>
        </p:spPr>
      </p:sp>
      <p:sp>
        <p:nvSpPr>
          <p:cNvPr id="100" name="Google Shape;100;p16"/>
          <p:cNvSpPr/>
          <p:nvPr/>
        </p:nvSpPr>
        <p:spPr>
          <a:xfrm rot="-732028">
            <a:off x="-51515" y="3365445"/>
            <a:ext cx="1403206" cy="1648406"/>
          </a:xfrm>
          <a:custGeom>
            <a:rect b="b" l="l" r="r" t="t"/>
            <a:pathLst>
              <a:path extrusionOk="0" h="2488302" w="2118167">
                <a:moveTo>
                  <a:pt x="0" y="0"/>
                </a:moveTo>
                <a:lnTo>
                  <a:pt x="2118167" y="0"/>
                </a:lnTo>
                <a:lnTo>
                  <a:pt x="2118167" y="2488302"/>
                </a:lnTo>
                <a:lnTo>
                  <a:pt x="0" y="2488302"/>
                </a:lnTo>
                <a:lnTo>
                  <a:pt x="0" y="0"/>
                </a:lnTo>
                <a:close/>
              </a:path>
            </a:pathLst>
          </a:custGeom>
          <a:blipFill rotWithShape="1">
            <a:blip r:embed="rId8">
              <a:alphaModFix/>
            </a:blip>
            <a:stretch>
              <a:fillRect b="0" l="0" r="0" t="0"/>
            </a:stretch>
          </a:blipFill>
          <a:ln>
            <a:noFill/>
          </a:ln>
        </p:spPr>
      </p:sp>
      <p:sp>
        <p:nvSpPr>
          <p:cNvPr id="101" name="Google Shape;101;p16"/>
          <p:cNvSpPr txBox="1"/>
          <p:nvPr/>
        </p:nvSpPr>
        <p:spPr>
          <a:xfrm>
            <a:off x="1887625" y="1461625"/>
            <a:ext cx="5331600" cy="10575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SzPts val="1800"/>
              <a:buNone/>
            </a:pPr>
            <a:r>
              <a:rPr lang="en-GB" sz="1800">
                <a:solidFill>
                  <a:schemeClr val="lt1"/>
                </a:solidFill>
              </a:rPr>
              <a:t>OPPORTUNITIES</a:t>
            </a:r>
            <a:endParaRPr sz="1800">
              <a:solidFill>
                <a:schemeClr val="lt1"/>
              </a:solidFill>
            </a:endParaRPr>
          </a:p>
          <a:p>
            <a:pPr indent="0" lvl="0" marL="0" marR="0" rtl="0" algn="ctr">
              <a:lnSpc>
                <a:spcPct val="118999"/>
              </a:lnSpc>
              <a:spcBef>
                <a:spcPts val="0"/>
              </a:spcBef>
              <a:spcAft>
                <a:spcPts val="0"/>
              </a:spcAft>
              <a:buNone/>
            </a:pPr>
            <a:r>
              <a:t/>
            </a:r>
            <a:endParaRPr sz="4800">
              <a:solidFill>
                <a:srgbClr val="FFFFFF"/>
              </a:solidFill>
            </a:endParaRPr>
          </a:p>
        </p:txBody>
      </p:sp>
      <p:sp>
        <p:nvSpPr>
          <p:cNvPr id="102" name="Google Shape;102;p16"/>
          <p:cNvSpPr txBox="1"/>
          <p:nvPr/>
        </p:nvSpPr>
        <p:spPr>
          <a:xfrm>
            <a:off x="1576225" y="2148800"/>
            <a:ext cx="6299400" cy="2068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800"/>
              <a:buNone/>
            </a:pPr>
            <a:r>
              <a:rPr lang="en-GB" sz="1200">
                <a:solidFill>
                  <a:schemeClr val="lt1"/>
                </a:solidFill>
                <a:latin typeface="Poppins"/>
                <a:ea typeface="Poppins"/>
                <a:cs typeface="Poppins"/>
                <a:sym typeface="Poppins"/>
              </a:rPr>
              <a:t>1.  How different is it from any of the other existing ideas?</a:t>
            </a:r>
            <a:endParaRPr sz="1200">
              <a:solidFill>
                <a:schemeClr val="lt1"/>
              </a:solidFill>
              <a:latin typeface="Poppins"/>
              <a:ea typeface="Poppins"/>
              <a:cs typeface="Poppins"/>
              <a:sym typeface="Poppins"/>
            </a:endParaRPr>
          </a:p>
          <a:p>
            <a:pPr indent="0" lvl="0" marL="0" rtl="0" algn="l">
              <a:lnSpc>
                <a:spcPct val="115000"/>
              </a:lnSpc>
              <a:spcBef>
                <a:spcPts val="0"/>
              </a:spcBef>
              <a:spcAft>
                <a:spcPts val="0"/>
              </a:spcAft>
              <a:buSzPts val="1800"/>
              <a:buNone/>
            </a:pPr>
            <a:r>
              <a:t/>
            </a:r>
            <a:endParaRPr sz="12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rPr lang="en-GB" sz="1200">
                <a:solidFill>
                  <a:schemeClr val="lt1"/>
                </a:solidFill>
                <a:latin typeface="Poppins"/>
                <a:ea typeface="Poppins"/>
                <a:cs typeface="Poppins"/>
                <a:sym typeface="Poppins"/>
              </a:rPr>
              <a:t>The game caters to the age group of 13+ years, in our research we found out that this age group is a major user of digital interface and are in their prime years of learning about scientific innovations. From various case studies and existing applications there are very few games that cater to the topic of environment and its awareness. Hence this App will fill the much needed gap from learning from books to practically applying it.</a:t>
            </a:r>
            <a:endParaRPr sz="1200">
              <a:solidFill>
                <a:schemeClr val="lt1"/>
              </a:solidFill>
              <a:latin typeface="Poppins"/>
              <a:ea typeface="Poppins"/>
              <a:cs typeface="Poppins"/>
              <a:sym typeface="Poppins"/>
            </a:endParaRPr>
          </a:p>
          <a:p>
            <a:pPr indent="0" lvl="0" marL="0" rtl="0" algn="l">
              <a:spcBef>
                <a:spcPts val="0"/>
              </a:spcBef>
              <a:spcAft>
                <a:spcPts val="0"/>
              </a:spcAft>
              <a:buSzPts val="1800"/>
              <a:buNone/>
            </a:pPr>
            <a:r>
              <a:t/>
            </a:r>
            <a:endParaRPr b="1" sz="1200">
              <a:solidFill>
                <a:schemeClr val="lt1"/>
              </a:solidFill>
              <a:latin typeface="Poppins"/>
              <a:ea typeface="Poppins"/>
              <a:cs typeface="Poppins"/>
              <a:sym typeface="Poppins"/>
            </a:endParaRPr>
          </a:p>
          <a:p>
            <a:pPr indent="0" lvl="0" marL="0" marR="0" rtl="0" algn="ctr">
              <a:lnSpc>
                <a:spcPct val="135018"/>
              </a:lnSpc>
              <a:spcBef>
                <a:spcPts val="0"/>
              </a:spcBef>
              <a:spcAft>
                <a:spcPts val="0"/>
              </a:spcAft>
              <a:buNone/>
            </a:pPr>
            <a:r>
              <a:t/>
            </a:r>
            <a:endParaRPr b="1" sz="1200">
              <a:solidFill>
                <a:srgbClr val="FFFFFF"/>
              </a:solidFill>
              <a:latin typeface="Poppins"/>
              <a:ea typeface="Poppins"/>
              <a:cs typeface="Poppins"/>
              <a:sym typeface="Poppins"/>
            </a:endParaRPr>
          </a:p>
        </p:txBody>
      </p:sp>
      <p:pic>
        <p:nvPicPr>
          <p:cNvPr id="103" name="Google Shape;103;p16"/>
          <p:cNvPicPr preferRelativeResize="0"/>
          <p:nvPr/>
        </p:nvPicPr>
        <p:blipFill rotWithShape="1">
          <a:blip r:embed="rId9">
            <a:alphaModFix/>
          </a:blip>
          <a:srcRect b="0" l="19532" r="27258" t="-13494"/>
          <a:stretch/>
        </p:blipFill>
        <p:spPr>
          <a:xfrm>
            <a:off x="3955525" y="3665388"/>
            <a:ext cx="1540800" cy="14781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grpSp>
        <p:nvGrpSpPr>
          <p:cNvPr id="109" name="Google Shape;109;p17"/>
          <p:cNvGrpSpPr/>
          <p:nvPr/>
        </p:nvGrpSpPr>
        <p:grpSpPr>
          <a:xfrm>
            <a:off x="936275" y="1126100"/>
            <a:ext cx="7493977" cy="3590054"/>
            <a:chOff x="0" y="-38100"/>
            <a:chExt cx="2705700" cy="1821900"/>
          </a:xfrm>
        </p:grpSpPr>
        <p:sp>
          <p:nvSpPr>
            <p:cNvPr id="110" name="Google Shape;110;p17"/>
            <p:cNvSpPr/>
            <p:nvPr/>
          </p:nvSpPr>
          <p:spPr>
            <a:xfrm>
              <a:off x="0" y="0"/>
              <a:ext cx="2705628" cy="1783722"/>
            </a:xfrm>
            <a:custGeom>
              <a:rect b="b" l="l" r="r" t="t"/>
              <a:pathLst>
                <a:path extrusionOk="0" h="1783722" w="2705628">
                  <a:moveTo>
                    <a:pt x="0" y="0"/>
                  </a:moveTo>
                  <a:lnTo>
                    <a:pt x="2705628" y="0"/>
                  </a:lnTo>
                  <a:lnTo>
                    <a:pt x="2705628" y="1783722"/>
                  </a:lnTo>
                  <a:lnTo>
                    <a:pt x="0" y="1783722"/>
                  </a:lnTo>
                  <a:close/>
                </a:path>
              </a:pathLst>
            </a:custGeom>
            <a:solidFill>
              <a:srgbClr val="000000">
                <a:alpha val="29800"/>
              </a:srgbClr>
            </a:solidFill>
            <a:ln cap="sq" cmpd="sng" w="19050">
              <a:solidFill>
                <a:srgbClr val="FFFFFF">
                  <a:alpha val="29800"/>
                </a:srgbClr>
              </a:solidFill>
              <a:prstDash val="solid"/>
              <a:miter lim="8000"/>
              <a:headEnd len="sm" w="sm" type="none"/>
              <a:tailEnd len="sm" w="sm" type="none"/>
            </a:ln>
          </p:spPr>
        </p:sp>
        <p:sp>
          <p:nvSpPr>
            <p:cNvPr id="111" name="Google Shape;111;p17"/>
            <p:cNvSpPr txBox="1"/>
            <p:nvPr/>
          </p:nvSpPr>
          <p:spPr>
            <a:xfrm>
              <a:off x="0" y="-38100"/>
              <a:ext cx="2705700" cy="1821900"/>
            </a:xfrm>
            <a:prstGeom prst="rect">
              <a:avLst/>
            </a:prstGeom>
            <a:noFill/>
            <a:ln>
              <a:noFill/>
            </a:ln>
          </p:spPr>
          <p:txBody>
            <a:bodyPr anchorCtr="0" anchor="ctr" bIns="50800" lIns="50800" spcFirstLastPara="1" rIns="50800" wrap="square" tIns="50800">
              <a:noAutofit/>
            </a:bodyPr>
            <a:lstStyle/>
            <a:p>
              <a:pPr indent="0" lvl="0" marL="0" marR="0" rtl="0" algn="just">
                <a:lnSpc>
                  <a:spcPct val="147722"/>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pic>
        <p:nvPicPr>
          <p:cNvPr id="112" name="Google Shape;112;p17"/>
          <p:cNvPicPr preferRelativeResize="0"/>
          <p:nvPr/>
        </p:nvPicPr>
        <p:blipFill rotWithShape="1">
          <a:blip r:embed="rId4">
            <a:alphaModFix/>
          </a:blip>
          <a:srcRect b="84322" l="0" r="0" t="0"/>
          <a:stretch/>
        </p:blipFill>
        <p:spPr>
          <a:xfrm>
            <a:off x="-18600" y="0"/>
            <a:ext cx="9143997" cy="806351"/>
          </a:xfrm>
          <a:prstGeom prst="rect">
            <a:avLst/>
          </a:prstGeom>
          <a:noFill/>
          <a:ln>
            <a:noFill/>
          </a:ln>
        </p:spPr>
      </p:pic>
      <p:sp>
        <p:nvSpPr>
          <p:cNvPr id="113" name="Google Shape;113;p17"/>
          <p:cNvSpPr/>
          <p:nvPr/>
        </p:nvSpPr>
        <p:spPr>
          <a:xfrm>
            <a:off x="-8524" y="4158164"/>
            <a:ext cx="1761933" cy="925261"/>
          </a:xfrm>
          <a:custGeom>
            <a:rect b="b" l="l" r="r" t="t"/>
            <a:pathLst>
              <a:path extrusionOk="0" h="2114882" w="4027275">
                <a:moveTo>
                  <a:pt x="0" y="0"/>
                </a:moveTo>
                <a:lnTo>
                  <a:pt x="4027275" y="0"/>
                </a:lnTo>
                <a:lnTo>
                  <a:pt x="4027275" y="2114882"/>
                </a:lnTo>
                <a:lnTo>
                  <a:pt x="0" y="2114882"/>
                </a:lnTo>
                <a:lnTo>
                  <a:pt x="0" y="0"/>
                </a:lnTo>
                <a:close/>
              </a:path>
            </a:pathLst>
          </a:custGeom>
          <a:blipFill rotWithShape="1">
            <a:blip r:embed="rId5">
              <a:alphaModFix/>
            </a:blip>
            <a:stretch>
              <a:fillRect b="0" l="0" r="0" t="0"/>
            </a:stretch>
          </a:blipFill>
          <a:ln>
            <a:noFill/>
          </a:ln>
        </p:spPr>
      </p:sp>
      <p:sp>
        <p:nvSpPr>
          <p:cNvPr id="114" name="Google Shape;114;p17"/>
          <p:cNvSpPr/>
          <p:nvPr/>
        </p:nvSpPr>
        <p:spPr>
          <a:xfrm>
            <a:off x="7817100" y="3099900"/>
            <a:ext cx="1761512" cy="1889021"/>
          </a:xfrm>
          <a:custGeom>
            <a:rect b="b" l="l" r="r" t="t"/>
            <a:pathLst>
              <a:path extrusionOk="0" h="5004030" w="4666258">
                <a:moveTo>
                  <a:pt x="0" y="0"/>
                </a:moveTo>
                <a:lnTo>
                  <a:pt x="4666257" y="0"/>
                </a:lnTo>
                <a:lnTo>
                  <a:pt x="4666257" y="5004030"/>
                </a:lnTo>
                <a:lnTo>
                  <a:pt x="0" y="5004030"/>
                </a:lnTo>
                <a:lnTo>
                  <a:pt x="0" y="0"/>
                </a:lnTo>
                <a:close/>
              </a:path>
            </a:pathLst>
          </a:custGeom>
          <a:blipFill rotWithShape="1">
            <a:blip r:embed="rId6">
              <a:alphaModFix/>
            </a:blip>
            <a:stretch>
              <a:fillRect b="0" l="0" r="0" t="0"/>
            </a:stretch>
          </a:blipFill>
          <a:ln>
            <a:noFill/>
          </a:ln>
        </p:spPr>
      </p:sp>
      <p:sp>
        <p:nvSpPr>
          <p:cNvPr id="115" name="Google Shape;115;p17"/>
          <p:cNvSpPr/>
          <p:nvPr/>
        </p:nvSpPr>
        <p:spPr>
          <a:xfrm flipH="1">
            <a:off x="-112201" y="434050"/>
            <a:ext cx="1764151" cy="1367963"/>
          </a:xfrm>
          <a:custGeom>
            <a:rect b="b" l="l" r="r" t="t"/>
            <a:pathLst>
              <a:path extrusionOk="0" h="3773691" w="5305717">
                <a:moveTo>
                  <a:pt x="5305717" y="0"/>
                </a:moveTo>
                <a:lnTo>
                  <a:pt x="0" y="0"/>
                </a:lnTo>
                <a:lnTo>
                  <a:pt x="0" y="3773691"/>
                </a:lnTo>
                <a:lnTo>
                  <a:pt x="5305717" y="3773691"/>
                </a:lnTo>
                <a:lnTo>
                  <a:pt x="5305717" y="0"/>
                </a:lnTo>
                <a:close/>
              </a:path>
            </a:pathLst>
          </a:custGeom>
          <a:blipFill rotWithShape="1">
            <a:blip r:embed="rId7">
              <a:alphaModFix/>
            </a:blip>
            <a:stretch>
              <a:fillRect b="0" l="0" r="0" t="0"/>
            </a:stretch>
          </a:blipFill>
          <a:ln>
            <a:noFill/>
          </a:ln>
        </p:spPr>
      </p:sp>
      <p:sp>
        <p:nvSpPr>
          <p:cNvPr id="116" name="Google Shape;116;p17"/>
          <p:cNvSpPr/>
          <p:nvPr/>
        </p:nvSpPr>
        <p:spPr>
          <a:xfrm>
            <a:off x="7478938" y="337181"/>
            <a:ext cx="1875763" cy="1759806"/>
          </a:xfrm>
          <a:custGeom>
            <a:rect b="b" l="l" r="r" t="t"/>
            <a:pathLst>
              <a:path extrusionOk="0" h="3519613" w="3751525">
                <a:moveTo>
                  <a:pt x="0" y="0"/>
                </a:moveTo>
                <a:lnTo>
                  <a:pt x="3751525" y="0"/>
                </a:lnTo>
                <a:lnTo>
                  <a:pt x="3751525" y="3519613"/>
                </a:lnTo>
                <a:lnTo>
                  <a:pt x="0" y="3519613"/>
                </a:lnTo>
                <a:lnTo>
                  <a:pt x="0" y="0"/>
                </a:lnTo>
                <a:close/>
              </a:path>
            </a:pathLst>
          </a:custGeom>
          <a:blipFill rotWithShape="1">
            <a:blip r:embed="rId8">
              <a:alphaModFix/>
            </a:blip>
            <a:stretch>
              <a:fillRect b="0" l="0" r="0" t="0"/>
            </a:stretch>
          </a:blipFill>
          <a:ln>
            <a:noFill/>
          </a:ln>
        </p:spPr>
      </p:sp>
      <p:sp>
        <p:nvSpPr>
          <p:cNvPr id="117" name="Google Shape;117;p17"/>
          <p:cNvSpPr txBox="1"/>
          <p:nvPr/>
        </p:nvSpPr>
        <p:spPr>
          <a:xfrm>
            <a:off x="1468200" y="1798325"/>
            <a:ext cx="6398700" cy="25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800"/>
              <a:buFont typeface="Arial"/>
              <a:buNone/>
            </a:pPr>
            <a:r>
              <a:rPr lang="en-GB" sz="1200">
                <a:solidFill>
                  <a:schemeClr val="lt1"/>
                </a:solidFill>
                <a:latin typeface="Poppins"/>
                <a:ea typeface="Poppins"/>
                <a:cs typeface="Poppins"/>
                <a:sym typeface="Poppins"/>
              </a:rPr>
              <a:t>2</a:t>
            </a:r>
            <a:r>
              <a:rPr lang="en-GB" sz="1200">
                <a:solidFill>
                  <a:schemeClr val="lt1"/>
                </a:solidFill>
                <a:latin typeface="Poppins"/>
                <a:ea typeface="Poppins"/>
                <a:cs typeface="Poppins"/>
                <a:sym typeface="Poppins"/>
              </a:rPr>
              <a:t>. How will it be able to solve the problem?</a:t>
            </a:r>
            <a:endParaRPr sz="12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t/>
            </a:r>
            <a:endParaRPr sz="12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rPr lang="en-GB" sz="1200">
                <a:solidFill>
                  <a:schemeClr val="lt1"/>
                </a:solidFill>
                <a:latin typeface="Poppins"/>
                <a:ea typeface="Poppins"/>
                <a:cs typeface="Poppins"/>
                <a:sym typeface="Poppins"/>
              </a:rPr>
              <a:t>The learnings from the books are very theoretical and are often inclusive of complex explanations along with difficult vocabulary. With this app we are inculcating a practical and applicable approach towards the concept of environmental awareness. The game includes many levels and addresses each issue of GLOBE protocol, making learning accessible and inclusive.</a:t>
            </a:r>
            <a:endParaRPr sz="1200">
              <a:solidFill>
                <a:schemeClr val="lt1"/>
              </a:solidFill>
              <a:latin typeface="Poppins"/>
              <a:ea typeface="Poppins"/>
              <a:cs typeface="Poppins"/>
              <a:sym typeface="Poppins"/>
            </a:endParaRPr>
          </a:p>
          <a:p>
            <a:pPr indent="0" lvl="0" marL="914400" marR="0" rtl="0" algn="l">
              <a:lnSpc>
                <a:spcPct val="115000"/>
              </a:lnSpc>
              <a:spcBef>
                <a:spcPts val="0"/>
              </a:spcBef>
              <a:spcAft>
                <a:spcPts val="0"/>
              </a:spcAft>
              <a:buNone/>
            </a:pPr>
            <a:r>
              <a:t/>
            </a:r>
            <a:endParaRPr sz="1200">
              <a:solidFill>
                <a:schemeClr val="lt1"/>
              </a:solidFill>
              <a:latin typeface="Poppins"/>
              <a:ea typeface="Poppins"/>
              <a:cs typeface="Poppins"/>
              <a:sym typeface="Poppins"/>
            </a:endParaRPr>
          </a:p>
          <a:p>
            <a:pPr indent="0" lvl="0" marL="0" marR="0" rtl="0" algn="l">
              <a:lnSpc>
                <a:spcPct val="115000"/>
              </a:lnSpc>
              <a:spcBef>
                <a:spcPts val="0"/>
              </a:spcBef>
              <a:spcAft>
                <a:spcPts val="0"/>
              </a:spcAft>
              <a:buNone/>
            </a:pPr>
            <a:r>
              <a:t/>
            </a:r>
            <a:endParaRPr i="0" sz="12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1" i="0" sz="1200" u="none" cap="none" strike="noStrike">
              <a:solidFill>
                <a:schemeClr val="lt1"/>
              </a:solidFill>
              <a:latin typeface="Poppins"/>
              <a:ea typeface="Poppins"/>
              <a:cs typeface="Poppins"/>
              <a:sym typeface="Poppins"/>
            </a:endParaRPr>
          </a:p>
        </p:txBody>
      </p:sp>
      <p:sp>
        <p:nvSpPr>
          <p:cNvPr id="118" name="Google Shape;118;p17"/>
          <p:cNvSpPr txBox="1"/>
          <p:nvPr/>
        </p:nvSpPr>
        <p:spPr>
          <a:xfrm>
            <a:off x="1887625" y="1461625"/>
            <a:ext cx="5331600" cy="10575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SzPts val="1800"/>
              <a:buNone/>
            </a:pPr>
            <a:r>
              <a:rPr lang="en-GB" sz="1800">
                <a:solidFill>
                  <a:schemeClr val="lt1"/>
                </a:solidFill>
              </a:rPr>
              <a:t>OPPORTUNITIES</a:t>
            </a:r>
            <a:endParaRPr sz="1800">
              <a:solidFill>
                <a:schemeClr val="lt1"/>
              </a:solidFill>
            </a:endParaRPr>
          </a:p>
          <a:p>
            <a:pPr indent="0" lvl="0" marL="0" marR="0" rtl="0" algn="ctr">
              <a:lnSpc>
                <a:spcPct val="118999"/>
              </a:lnSpc>
              <a:spcBef>
                <a:spcPts val="0"/>
              </a:spcBef>
              <a:spcAft>
                <a:spcPts val="0"/>
              </a:spcAft>
              <a:buNone/>
            </a:pPr>
            <a:r>
              <a:t/>
            </a:r>
            <a:endParaRPr sz="4800">
              <a:solidFill>
                <a:srgbClr val="FFFFFF"/>
              </a:solidFill>
            </a:endParaRPr>
          </a:p>
        </p:txBody>
      </p:sp>
      <p:pic>
        <p:nvPicPr>
          <p:cNvPr id="119" name="Google Shape;119;p17"/>
          <p:cNvPicPr preferRelativeResize="0"/>
          <p:nvPr/>
        </p:nvPicPr>
        <p:blipFill rotWithShape="1">
          <a:blip r:embed="rId9">
            <a:alphaModFix/>
          </a:blip>
          <a:srcRect b="0" l="19532" r="27258" t="-13494"/>
          <a:stretch/>
        </p:blipFill>
        <p:spPr>
          <a:xfrm>
            <a:off x="3955525" y="3665388"/>
            <a:ext cx="1540800" cy="14781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p:nvPr/>
        </p:nvSpPr>
        <p:spPr>
          <a:xfrm>
            <a:off x="-13426" y="-9975"/>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125" name="Google Shape;125;p18"/>
          <p:cNvSpPr/>
          <p:nvPr/>
        </p:nvSpPr>
        <p:spPr>
          <a:xfrm>
            <a:off x="4912100" y="1338775"/>
            <a:ext cx="3716952" cy="3591504"/>
          </a:xfrm>
          <a:custGeom>
            <a:rect b="b" l="l" r="r" t="t"/>
            <a:pathLst>
              <a:path extrusionOk="0" h="1915469" w="1778446">
                <a:moveTo>
                  <a:pt x="0" y="0"/>
                </a:moveTo>
                <a:lnTo>
                  <a:pt x="1778446" y="0"/>
                </a:lnTo>
                <a:lnTo>
                  <a:pt x="1778446" y="1915469"/>
                </a:lnTo>
                <a:lnTo>
                  <a:pt x="0" y="1915469"/>
                </a:lnTo>
                <a:close/>
              </a:path>
            </a:pathLst>
          </a:custGeom>
          <a:solidFill>
            <a:srgbClr val="000000">
              <a:alpha val="29800"/>
            </a:srgbClr>
          </a:solidFill>
          <a:ln cap="sq" cmpd="sng" w="19050">
            <a:solidFill>
              <a:srgbClr val="FFFFFF">
                <a:alpha val="29800"/>
              </a:srgbClr>
            </a:solidFill>
            <a:prstDash val="solid"/>
            <a:miter lim="8000"/>
            <a:headEnd len="sm" w="sm" type="none"/>
            <a:tailEnd len="sm" w="sm" type="none"/>
          </a:ln>
        </p:spPr>
      </p:sp>
      <p:sp>
        <p:nvSpPr>
          <p:cNvPr id="126" name="Google Shape;126;p18"/>
          <p:cNvSpPr txBox="1"/>
          <p:nvPr/>
        </p:nvSpPr>
        <p:spPr>
          <a:xfrm>
            <a:off x="5063675" y="2033025"/>
            <a:ext cx="3392700" cy="2801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GB">
                <a:solidFill>
                  <a:schemeClr val="lt1"/>
                </a:solidFill>
                <a:latin typeface="Poppins"/>
                <a:ea typeface="Poppins"/>
                <a:cs typeface="Poppins"/>
                <a:sym typeface="Poppins"/>
              </a:rPr>
              <a:t>The various features included in the game:</a:t>
            </a:r>
            <a:endParaRPr>
              <a:solidFill>
                <a:schemeClr val="lt1"/>
              </a:solidFill>
              <a:latin typeface="Poppins"/>
              <a:ea typeface="Poppins"/>
              <a:cs typeface="Poppins"/>
              <a:sym typeface="Poppins"/>
            </a:endParaRPr>
          </a:p>
          <a:p>
            <a:pPr indent="0" lvl="0" marL="457200" rtl="0" algn="l">
              <a:spcBef>
                <a:spcPts val="0"/>
              </a:spcBef>
              <a:spcAft>
                <a:spcPts val="0"/>
              </a:spcAft>
              <a:buNone/>
            </a:pPr>
            <a:r>
              <a:t/>
            </a:r>
            <a:endParaRPr>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Multi-level single player game</a:t>
            </a:r>
            <a:endParaRPr>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Various biomes across diverse environments</a:t>
            </a:r>
            <a:endParaRPr>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Scoreboard and profile screen</a:t>
            </a:r>
            <a:endParaRPr>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Hidden Hints/Clues across the game regarding GLOBE</a:t>
            </a:r>
            <a:endParaRPr>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Level barriers accompanied by quizzes to remove them.</a:t>
            </a:r>
            <a:endParaRPr>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Can Collect Elementals from each biome  </a:t>
            </a:r>
            <a:endParaRPr b="1">
              <a:solidFill>
                <a:schemeClr val="lt1"/>
              </a:solidFill>
              <a:latin typeface="Poppins"/>
              <a:ea typeface="Poppins"/>
              <a:cs typeface="Poppins"/>
              <a:sym typeface="Poppins"/>
            </a:endParaRPr>
          </a:p>
        </p:txBody>
      </p:sp>
      <p:sp>
        <p:nvSpPr>
          <p:cNvPr id="127" name="Google Shape;127;p18"/>
          <p:cNvSpPr/>
          <p:nvPr/>
        </p:nvSpPr>
        <p:spPr>
          <a:xfrm>
            <a:off x="7866725" y="1016000"/>
            <a:ext cx="993605" cy="807368"/>
          </a:xfrm>
          <a:custGeom>
            <a:rect b="b" l="l" r="r" t="t"/>
            <a:pathLst>
              <a:path extrusionOk="0" h="2583578" w="3179537">
                <a:moveTo>
                  <a:pt x="0" y="0"/>
                </a:moveTo>
                <a:lnTo>
                  <a:pt x="3179536" y="0"/>
                </a:lnTo>
                <a:lnTo>
                  <a:pt x="3179536" y="2583578"/>
                </a:lnTo>
                <a:lnTo>
                  <a:pt x="0" y="2583578"/>
                </a:lnTo>
                <a:lnTo>
                  <a:pt x="0" y="0"/>
                </a:lnTo>
                <a:close/>
              </a:path>
            </a:pathLst>
          </a:custGeom>
          <a:blipFill rotWithShape="1">
            <a:blip r:embed="rId4">
              <a:alphaModFix/>
            </a:blip>
            <a:stretch>
              <a:fillRect b="0" l="0" r="0" t="0"/>
            </a:stretch>
          </a:blipFill>
          <a:ln>
            <a:noFill/>
          </a:ln>
        </p:spPr>
      </p:sp>
      <p:sp>
        <p:nvSpPr>
          <p:cNvPr id="128" name="Google Shape;128;p18"/>
          <p:cNvSpPr txBox="1"/>
          <p:nvPr/>
        </p:nvSpPr>
        <p:spPr>
          <a:xfrm>
            <a:off x="5136250" y="1420000"/>
            <a:ext cx="3320100" cy="523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SzPts val="900"/>
              <a:buNone/>
            </a:pPr>
            <a:r>
              <a:rPr lang="en-GB" sz="1700">
                <a:solidFill>
                  <a:schemeClr val="lt1"/>
                </a:solidFill>
              </a:rPr>
              <a:t>LIST OF FEATURES OFFERED BY THE SOLUTION</a:t>
            </a:r>
            <a:endParaRPr sz="1700">
              <a:solidFill>
                <a:schemeClr val="lt1"/>
              </a:solidFill>
            </a:endParaRPr>
          </a:p>
        </p:txBody>
      </p:sp>
      <p:sp>
        <p:nvSpPr>
          <p:cNvPr id="129" name="Google Shape;129;p18"/>
          <p:cNvSpPr/>
          <p:nvPr/>
        </p:nvSpPr>
        <p:spPr>
          <a:xfrm>
            <a:off x="573325" y="1338775"/>
            <a:ext cx="3716952" cy="3591504"/>
          </a:xfrm>
          <a:custGeom>
            <a:rect b="b" l="l" r="r" t="t"/>
            <a:pathLst>
              <a:path extrusionOk="0" h="1915469" w="1778446">
                <a:moveTo>
                  <a:pt x="0" y="0"/>
                </a:moveTo>
                <a:lnTo>
                  <a:pt x="1778446" y="0"/>
                </a:lnTo>
                <a:lnTo>
                  <a:pt x="1778446" y="1915469"/>
                </a:lnTo>
                <a:lnTo>
                  <a:pt x="0" y="1915469"/>
                </a:lnTo>
                <a:close/>
              </a:path>
            </a:pathLst>
          </a:custGeom>
          <a:solidFill>
            <a:srgbClr val="000000">
              <a:alpha val="29800"/>
            </a:srgbClr>
          </a:solidFill>
          <a:ln cap="sq" cmpd="sng" w="19050">
            <a:solidFill>
              <a:srgbClr val="FFFFFF">
                <a:alpha val="29800"/>
              </a:srgbClr>
            </a:solidFill>
            <a:prstDash val="solid"/>
            <a:miter lim="8000"/>
            <a:headEnd len="sm" w="sm" type="none"/>
            <a:tailEnd len="sm" w="sm" type="none"/>
          </a:ln>
        </p:spPr>
      </p:sp>
      <p:sp>
        <p:nvSpPr>
          <p:cNvPr id="130" name="Google Shape;130;p18"/>
          <p:cNvSpPr txBox="1"/>
          <p:nvPr/>
        </p:nvSpPr>
        <p:spPr>
          <a:xfrm>
            <a:off x="800575" y="2027563"/>
            <a:ext cx="3262500" cy="2198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600"/>
              <a:buNone/>
            </a:pPr>
            <a:r>
              <a:rPr lang="en-GB">
                <a:solidFill>
                  <a:schemeClr val="lt1"/>
                </a:solidFill>
                <a:latin typeface="Poppins"/>
                <a:ea typeface="Poppins"/>
                <a:cs typeface="Poppins"/>
                <a:sym typeface="Poppins"/>
              </a:rPr>
              <a:t>3. USP of the proposed solution.</a:t>
            </a:r>
            <a:endParaRPr>
              <a:solidFill>
                <a:schemeClr val="lt1"/>
              </a:solidFill>
              <a:latin typeface="Poppins"/>
              <a:ea typeface="Poppins"/>
              <a:cs typeface="Poppins"/>
              <a:sym typeface="Poppins"/>
            </a:endParaRPr>
          </a:p>
          <a:p>
            <a:pPr indent="0" lvl="0" marL="0" rtl="0" algn="l">
              <a:lnSpc>
                <a:spcPct val="115000"/>
              </a:lnSpc>
              <a:spcBef>
                <a:spcPts val="0"/>
              </a:spcBef>
              <a:spcAft>
                <a:spcPts val="0"/>
              </a:spcAft>
              <a:buSzPts val="600"/>
              <a:buNone/>
            </a:pPr>
            <a:r>
              <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Engaging storyline</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Relatable characters</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Quizzes</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Real life problem solving</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Easy to navigate UI</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Collectables </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Learning while gaming</a:t>
            </a:r>
            <a:endParaRPr b="1">
              <a:solidFill>
                <a:schemeClr val="lt1"/>
              </a:solidFill>
              <a:latin typeface="Poppins"/>
              <a:ea typeface="Poppins"/>
              <a:cs typeface="Poppins"/>
              <a:sym typeface="Poppins"/>
            </a:endParaRPr>
          </a:p>
        </p:txBody>
      </p:sp>
      <p:sp>
        <p:nvSpPr>
          <p:cNvPr id="131" name="Google Shape;131;p18"/>
          <p:cNvSpPr/>
          <p:nvPr/>
        </p:nvSpPr>
        <p:spPr>
          <a:xfrm>
            <a:off x="116609" y="4168475"/>
            <a:ext cx="859063" cy="805957"/>
          </a:xfrm>
          <a:custGeom>
            <a:rect b="b" l="l" r="r" t="t"/>
            <a:pathLst>
              <a:path extrusionOk="0" h="2852945" w="3040930">
                <a:moveTo>
                  <a:pt x="0" y="0"/>
                </a:moveTo>
                <a:lnTo>
                  <a:pt x="3040930" y="0"/>
                </a:lnTo>
                <a:lnTo>
                  <a:pt x="3040930" y="2852945"/>
                </a:lnTo>
                <a:lnTo>
                  <a:pt x="0" y="2852945"/>
                </a:lnTo>
                <a:lnTo>
                  <a:pt x="0" y="0"/>
                </a:lnTo>
                <a:close/>
              </a:path>
            </a:pathLst>
          </a:custGeom>
          <a:blipFill rotWithShape="1">
            <a:blip r:embed="rId5">
              <a:alphaModFix/>
            </a:blip>
            <a:stretch>
              <a:fillRect b="0" l="0" r="0" t="0"/>
            </a:stretch>
          </a:blipFill>
          <a:ln>
            <a:noFill/>
          </a:ln>
        </p:spPr>
      </p:sp>
      <p:sp>
        <p:nvSpPr>
          <p:cNvPr id="132" name="Google Shape;132;p18"/>
          <p:cNvSpPr/>
          <p:nvPr/>
        </p:nvSpPr>
        <p:spPr>
          <a:xfrm>
            <a:off x="3333385" y="907150"/>
            <a:ext cx="1578716" cy="866859"/>
          </a:xfrm>
          <a:custGeom>
            <a:rect b="b" l="l" r="r" t="t"/>
            <a:pathLst>
              <a:path extrusionOk="0" h="2004298" w="3650211">
                <a:moveTo>
                  <a:pt x="0" y="0"/>
                </a:moveTo>
                <a:lnTo>
                  <a:pt x="3650212" y="0"/>
                </a:lnTo>
                <a:lnTo>
                  <a:pt x="3650212" y="2004298"/>
                </a:lnTo>
                <a:lnTo>
                  <a:pt x="0" y="2004298"/>
                </a:lnTo>
                <a:lnTo>
                  <a:pt x="0" y="0"/>
                </a:lnTo>
                <a:close/>
              </a:path>
            </a:pathLst>
          </a:custGeom>
          <a:blipFill rotWithShape="1">
            <a:blip r:embed="rId6">
              <a:alphaModFix/>
            </a:blip>
            <a:stretch>
              <a:fillRect b="0" l="0" r="0" t="0"/>
            </a:stretch>
          </a:blipFill>
          <a:ln>
            <a:noFill/>
          </a:ln>
        </p:spPr>
      </p:sp>
      <p:pic>
        <p:nvPicPr>
          <p:cNvPr id="133" name="Google Shape;133;p18"/>
          <p:cNvPicPr preferRelativeResize="0"/>
          <p:nvPr/>
        </p:nvPicPr>
        <p:blipFill rotWithShape="1">
          <a:blip r:embed="rId7">
            <a:alphaModFix/>
          </a:blip>
          <a:srcRect b="84322" l="0" r="0" t="0"/>
          <a:stretch/>
        </p:blipFill>
        <p:spPr>
          <a:xfrm>
            <a:off x="-18600" y="0"/>
            <a:ext cx="9143997" cy="806351"/>
          </a:xfrm>
          <a:prstGeom prst="rect">
            <a:avLst/>
          </a:prstGeom>
          <a:noFill/>
          <a:ln>
            <a:noFill/>
          </a:ln>
        </p:spPr>
      </p:pic>
      <p:sp>
        <p:nvSpPr>
          <p:cNvPr id="134" name="Google Shape;134;p18"/>
          <p:cNvSpPr txBox="1"/>
          <p:nvPr/>
        </p:nvSpPr>
        <p:spPr>
          <a:xfrm>
            <a:off x="573325" y="1419988"/>
            <a:ext cx="3717000" cy="2772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SzPts val="1800"/>
              <a:buNone/>
            </a:pPr>
            <a:r>
              <a:rPr lang="en-GB" sz="1800">
                <a:solidFill>
                  <a:schemeClr val="lt1"/>
                </a:solidFill>
              </a:rPr>
              <a:t>OPPORTUNITIES</a:t>
            </a:r>
            <a:endParaRPr sz="1800">
              <a:solidFill>
                <a:srgbClr val="FFFFFF"/>
              </a:solidFill>
            </a:endParaRPr>
          </a:p>
        </p:txBody>
      </p:sp>
      <p:sp>
        <p:nvSpPr>
          <p:cNvPr id="135" name="Google Shape;135;p18"/>
          <p:cNvSpPr/>
          <p:nvPr/>
        </p:nvSpPr>
        <p:spPr>
          <a:xfrm>
            <a:off x="8128043" y="4225678"/>
            <a:ext cx="930315" cy="901681"/>
          </a:xfrm>
          <a:custGeom>
            <a:rect b="b" l="l" r="r" t="t"/>
            <a:pathLst>
              <a:path extrusionOk="0" h="2084811" w="2151017">
                <a:moveTo>
                  <a:pt x="0" y="0"/>
                </a:moveTo>
                <a:lnTo>
                  <a:pt x="2151017" y="0"/>
                </a:lnTo>
                <a:lnTo>
                  <a:pt x="2151017" y="2084811"/>
                </a:lnTo>
                <a:lnTo>
                  <a:pt x="0" y="2084811"/>
                </a:lnTo>
                <a:lnTo>
                  <a:pt x="0" y="0"/>
                </a:lnTo>
                <a:close/>
              </a:path>
            </a:pathLst>
          </a:custGeom>
          <a:blipFill rotWithShape="1">
            <a:blip r:embed="rId8">
              <a:alphaModFix/>
            </a:blip>
            <a:stretch>
              <a:fillRect b="0" l="0" r="0" t="0"/>
            </a:stretch>
          </a:blipFill>
          <a:ln>
            <a:noFill/>
          </a:ln>
        </p:spPr>
      </p:sp>
      <p:pic>
        <p:nvPicPr>
          <p:cNvPr id="136" name="Google Shape;136;p18"/>
          <p:cNvPicPr preferRelativeResize="0"/>
          <p:nvPr/>
        </p:nvPicPr>
        <p:blipFill rotWithShape="1">
          <a:blip r:embed="rId9">
            <a:alphaModFix/>
          </a:blip>
          <a:srcRect b="0" l="20771" r="29153" t="0"/>
          <a:stretch/>
        </p:blipFill>
        <p:spPr>
          <a:xfrm>
            <a:off x="3900725" y="3992025"/>
            <a:ext cx="1264800" cy="11352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142" name="Google Shape;142;p19"/>
          <p:cNvPicPr preferRelativeResize="0"/>
          <p:nvPr/>
        </p:nvPicPr>
        <p:blipFill rotWithShape="1">
          <a:blip r:embed="rId4">
            <a:alphaModFix/>
          </a:blip>
          <a:srcRect b="84761" l="0" r="0" t="0"/>
          <a:stretch/>
        </p:blipFill>
        <p:spPr>
          <a:xfrm>
            <a:off x="0" y="0"/>
            <a:ext cx="9144023" cy="783775"/>
          </a:xfrm>
          <a:prstGeom prst="rect">
            <a:avLst/>
          </a:prstGeom>
          <a:noFill/>
          <a:ln>
            <a:noFill/>
          </a:ln>
        </p:spPr>
      </p:pic>
      <p:sp>
        <p:nvSpPr>
          <p:cNvPr id="143" name="Google Shape;143;p19"/>
          <p:cNvSpPr txBox="1"/>
          <p:nvPr/>
        </p:nvSpPr>
        <p:spPr>
          <a:xfrm>
            <a:off x="195475" y="830775"/>
            <a:ext cx="8772000" cy="51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rPr>
              <a:t>PROCESS FLOW DIAGRAM</a:t>
            </a:r>
            <a:endParaRPr b="0" i="0" sz="1800" u="none" cap="none" strike="noStrike">
              <a:solidFill>
                <a:schemeClr val="lt1"/>
              </a:solidFill>
              <a:latin typeface="Arial"/>
              <a:ea typeface="Arial"/>
              <a:cs typeface="Arial"/>
              <a:sym typeface="Arial"/>
            </a:endParaRPr>
          </a:p>
        </p:txBody>
      </p:sp>
      <p:pic>
        <p:nvPicPr>
          <p:cNvPr id="144" name="Google Shape;144;p19"/>
          <p:cNvPicPr preferRelativeResize="0"/>
          <p:nvPr/>
        </p:nvPicPr>
        <p:blipFill rotWithShape="1">
          <a:blip r:embed="rId5">
            <a:alphaModFix/>
          </a:blip>
          <a:srcRect b="12929" l="4686" r="4840" t="10973"/>
          <a:stretch/>
        </p:blipFill>
        <p:spPr>
          <a:xfrm>
            <a:off x="435425" y="1619275"/>
            <a:ext cx="8273152" cy="2694225"/>
          </a:xfrm>
          <a:prstGeom prst="rect">
            <a:avLst/>
          </a:prstGeom>
          <a:noFill/>
          <a:ln>
            <a:noFill/>
          </a:ln>
        </p:spPr>
      </p:pic>
      <p:sp>
        <p:nvSpPr>
          <p:cNvPr id="145" name="Google Shape;145;p19"/>
          <p:cNvSpPr/>
          <p:nvPr/>
        </p:nvSpPr>
        <p:spPr>
          <a:xfrm>
            <a:off x="195475" y="3795850"/>
            <a:ext cx="1162650" cy="1066731"/>
          </a:xfrm>
          <a:custGeom>
            <a:rect b="b" l="l" r="r" t="t"/>
            <a:pathLst>
              <a:path extrusionOk="0" h="3184273" w="3470597">
                <a:moveTo>
                  <a:pt x="0" y="0"/>
                </a:moveTo>
                <a:lnTo>
                  <a:pt x="3470597" y="0"/>
                </a:lnTo>
                <a:lnTo>
                  <a:pt x="3470597" y="3184273"/>
                </a:lnTo>
                <a:lnTo>
                  <a:pt x="0" y="3184273"/>
                </a:lnTo>
                <a:lnTo>
                  <a:pt x="0" y="0"/>
                </a:lnTo>
                <a:close/>
              </a:path>
            </a:pathLst>
          </a:custGeom>
          <a:blipFill rotWithShape="1">
            <a:blip r:embed="rId6">
              <a:alphaModFix/>
            </a:blip>
            <a:stretch>
              <a:fillRect b="0" l="0" r="0" t="0"/>
            </a:stretch>
          </a:blipFill>
          <a:ln>
            <a:noFill/>
          </a:ln>
        </p:spPr>
      </p:sp>
      <p:sp>
        <p:nvSpPr>
          <p:cNvPr id="146" name="Google Shape;146;p19"/>
          <p:cNvSpPr/>
          <p:nvPr/>
        </p:nvSpPr>
        <p:spPr>
          <a:xfrm>
            <a:off x="7532522" y="783775"/>
            <a:ext cx="1434958" cy="1346252"/>
          </a:xfrm>
          <a:custGeom>
            <a:rect b="b" l="l" r="r" t="t"/>
            <a:pathLst>
              <a:path extrusionOk="0" h="3519613" w="3751525">
                <a:moveTo>
                  <a:pt x="0" y="0"/>
                </a:moveTo>
                <a:lnTo>
                  <a:pt x="3751526" y="0"/>
                </a:lnTo>
                <a:lnTo>
                  <a:pt x="3751526" y="3519613"/>
                </a:lnTo>
                <a:lnTo>
                  <a:pt x="0" y="3519613"/>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p:nvPr/>
        </p:nvSpPr>
        <p:spPr>
          <a:xfrm>
            <a:off x="-13426" y="-9975"/>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pic>
        <p:nvPicPr>
          <p:cNvPr id="152" name="Google Shape;152;p20"/>
          <p:cNvPicPr preferRelativeResize="0"/>
          <p:nvPr/>
        </p:nvPicPr>
        <p:blipFill rotWithShape="1">
          <a:blip r:embed="rId4">
            <a:alphaModFix/>
          </a:blip>
          <a:srcRect b="84903" l="0" r="0" t="0"/>
          <a:stretch/>
        </p:blipFill>
        <p:spPr>
          <a:xfrm>
            <a:off x="0" y="0"/>
            <a:ext cx="9144023" cy="776474"/>
          </a:xfrm>
          <a:prstGeom prst="rect">
            <a:avLst/>
          </a:prstGeom>
          <a:noFill/>
          <a:ln>
            <a:noFill/>
          </a:ln>
        </p:spPr>
      </p:pic>
      <p:sp>
        <p:nvSpPr>
          <p:cNvPr id="153" name="Google Shape;153;p20"/>
          <p:cNvSpPr txBox="1"/>
          <p:nvPr/>
        </p:nvSpPr>
        <p:spPr>
          <a:xfrm>
            <a:off x="207700" y="879650"/>
            <a:ext cx="8723100" cy="59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rPr>
              <a:t>WIREFRAMES OF THE PROPOSED SOLUTION</a:t>
            </a:r>
            <a:endParaRPr b="0" i="0" sz="1800" u="none" cap="none" strike="noStrike">
              <a:solidFill>
                <a:schemeClr val="lt1"/>
              </a:solidFill>
              <a:latin typeface="Arial"/>
              <a:ea typeface="Arial"/>
              <a:cs typeface="Arial"/>
              <a:sym typeface="Arial"/>
            </a:endParaRPr>
          </a:p>
        </p:txBody>
      </p:sp>
      <p:pic>
        <p:nvPicPr>
          <p:cNvPr id="154" name="Google Shape;154;p20"/>
          <p:cNvPicPr preferRelativeResize="0"/>
          <p:nvPr/>
        </p:nvPicPr>
        <p:blipFill rotWithShape="1">
          <a:blip r:embed="rId5">
            <a:alphaModFix/>
          </a:blip>
          <a:srcRect b="3973" l="0" r="0" t="2760"/>
          <a:stretch/>
        </p:blipFill>
        <p:spPr>
          <a:xfrm>
            <a:off x="-2750" y="1380000"/>
            <a:ext cx="9143999" cy="34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160" name="Google Shape;160;p21"/>
          <p:cNvSpPr/>
          <p:nvPr/>
        </p:nvSpPr>
        <p:spPr>
          <a:xfrm>
            <a:off x="319975" y="867425"/>
            <a:ext cx="3463204" cy="4100355"/>
          </a:xfrm>
          <a:custGeom>
            <a:rect b="b" l="l" r="r" t="t"/>
            <a:pathLst>
              <a:path extrusionOk="0" h="1646729" w="2705628">
                <a:moveTo>
                  <a:pt x="0" y="0"/>
                </a:moveTo>
                <a:lnTo>
                  <a:pt x="2705628" y="0"/>
                </a:lnTo>
                <a:lnTo>
                  <a:pt x="2705628" y="1646729"/>
                </a:lnTo>
                <a:lnTo>
                  <a:pt x="0" y="1646729"/>
                </a:lnTo>
                <a:close/>
              </a:path>
            </a:pathLst>
          </a:custGeom>
          <a:solidFill>
            <a:srgbClr val="000000">
              <a:alpha val="29800"/>
            </a:srgbClr>
          </a:solidFill>
          <a:ln cap="sq" cmpd="sng" w="19050">
            <a:solidFill>
              <a:srgbClr val="FFFFFF">
                <a:alpha val="29800"/>
              </a:srgbClr>
            </a:solidFill>
            <a:prstDash val="solid"/>
            <a:miter lim="8000"/>
            <a:headEnd len="sm" w="sm" type="none"/>
            <a:tailEnd len="sm" w="sm" type="none"/>
          </a:ln>
        </p:spPr>
      </p:sp>
      <p:pic>
        <p:nvPicPr>
          <p:cNvPr id="161" name="Google Shape;161;p21"/>
          <p:cNvPicPr preferRelativeResize="0"/>
          <p:nvPr/>
        </p:nvPicPr>
        <p:blipFill rotWithShape="1">
          <a:blip r:embed="rId4">
            <a:alphaModFix/>
          </a:blip>
          <a:srcRect b="84381" l="0" r="0" t="0"/>
          <a:stretch/>
        </p:blipFill>
        <p:spPr>
          <a:xfrm>
            <a:off x="0" y="0"/>
            <a:ext cx="9144023" cy="803350"/>
          </a:xfrm>
          <a:prstGeom prst="rect">
            <a:avLst/>
          </a:prstGeom>
          <a:noFill/>
          <a:ln>
            <a:noFill/>
          </a:ln>
        </p:spPr>
      </p:pic>
      <p:sp>
        <p:nvSpPr>
          <p:cNvPr id="162" name="Google Shape;162;p21"/>
          <p:cNvSpPr txBox="1"/>
          <p:nvPr/>
        </p:nvSpPr>
        <p:spPr>
          <a:xfrm>
            <a:off x="319850" y="867425"/>
            <a:ext cx="3463200" cy="59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rPr>
              <a:t>ARCHITECTURE DIAGRAM</a:t>
            </a:r>
            <a:endParaRPr b="0" i="0" sz="1800" u="none" cap="none" strike="noStrike">
              <a:solidFill>
                <a:schemeClr val="lt1"/>
              </a:solidFill>
              <a:latin typeface="Arial"/>
              <a:ea typeface="Arial"/>
              <a:cs typeface="Arial"/>
              <a:sym typeface="Arial"/>
            </a:endParaRPr>
          </a:p>
        </p:txBody>
      </p:sp>
      <p:pic>
        <p:nvPicPr>
          <p:cNvPr id="163" name="Google Shape;163;p21"/>
          <p:cNvPicPr preferRelativeResize="0"/>
          <p:nvPr/>
        </p:nvPicPr>
        <p:blipFill>
          <a:blip r:embed="rId5">
            <a:alphaModFix/>
          </a:blip>
          <a:stretch>
            <a:fillRect/>
          </a:stretch>
        </p:blipFill>
        <p:spPr>
          <a:xfrm>
            <a:off x="785125" y="1372925"/>
            <a:ext cx="2532875" cy="3393926"/>
          </a:xfrm>
          <a:prstGeom prst="rect">
            <a:avLst/>
          </a:prstGeom>
          <a:noFill/>
          <a:ln>
            <a:noFill/>
          </a:ln>
        </p:spPr>
      </p:pic>
      <p:sp>
        <p:nvSpPr>
          <p:cNvPr id="164" name="Google Shape;164;p21"/>
          <p:cNvSpPr/>
          <p:nvPr/>
        </p:nvSpPr>
        <p:spPr>
          <a:xfrm>
            <a:off x="4248025" y="867425"/>
            <a:ext cx="4586039" cy="4100355"/>
          </a:xfrm>
          <a:custGeom>
            <a:rect b="b" l="l" r="r" t="t"/>
            <a:pathLst>
              <a:path extrusionOk="0" h="1646729" w="2705628">
                <a:moveTo>
                  <a:pt x="0" y="0"/>
                </a:moveTo>
                <a:lnTo>
                  <a:pt x="2705628" y="0"/>
                </a:lnTo>
                <a:lnTo>
                  <a:pt x="2705628" y="1646729"/>
                </a:lnTo>
                <a:lnTo>
                  <a:pt x="0" y="1646729"/>
                </a:lnTo>
                <a:close/>
              </a:path>
            </a:pathLst>
          </a:custGeom>
          <a:solidFill>
            <a:srgbClr val="000000">
              <a:alpha val="29800"/>
            </a:srgbClr>
          </a:solidFill>
          <a:ln cap="sq" cmpd="sng" w="19050">
            <a:solidFill>
              <a:srgbClr val="FFFFFF">
                <a:alpha val="29800"/>
              </a:srgbClr>
            </a:solidFill>
            <a:prstDash val="solid"/>
            <a:miter lim="8000"/>
            <a:headEnd len="sm" w="sm" type="none"/>
            <a:tailEnd len="sm" w="sm" type="none"/>
          </a:ln>
        </p:spPr>
      </p:sp>
      <p:sp>
        <p:nvSpPr>
          <p:cNvPr id="165" name="Google Shape;165;p21"/>
          <p:cNvSpPr txBox="1"/>
          <p:nvPr/>
        </p:nvSpPr>
        <p:spPr>
          <a:xfrm>
            <a:off x="4248025" y="867425"/>
            <a:ext cx="4586100" cy="59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rPr>
              <a:t>TECHNOLOGIES USED</a:t>
            </a:r>
            <a:endParaRPr b="0" i="0" sz="1800" u="none" cap="none" strike="noStrike">
              <a:solidFill>
                <a:schemeClr val="lt1"/>
              </a:solidFill>
              <a:latin typeface="Arial"/>
              <a:ea typeface="Arial"/>
              <a:cs typeface="Arial"/>
              <a:sym typeface="Arial"/>
            </a:endParaRPr>
          </a:p>
        </p:txBody>
      </p:sp>
      <p:pic>
        <p:nvPicPr>
          <p:cNvPr id="166" name="Google Shape;166;p21"/>
          <p:cNvPicPr preferRelativeResize="0"/>
          <p:nvPr/>
        </p:nvPicPr>
        <p:blipFill>
          <a:blip r:embed="rId6">
            <a:alphaModFix/>
          </a:blip>
          <a:stretch>
            <a:fillRect/>
          </a:stretch>
        </p:blipFill>
        <p:spPr>
          <a:xfrm>
            <a:off x="7205350" y="1406025"/>
            <a:ext cx="1387451" cy="716949"/>
          </a:xfrm>
          <a:prstGeom prst="rect">
            <a:avLst/>
          </a:prstGeom>
          <a:noFill/>
          <a:ln>
            <a:noFill/>
          </a:ln>
        </p:spPr>
      </p:pic>
      <p:sp>
        <p:nvSpPr>
          <p:cNvPr id="167" name="Google Shape;167;p21"/>
          <p:cNvSpPr txBox="1"/>
          <p:nvPr/>
        </p:nvSpPr>
        <p:spPr>
          <a:xfrm>
            <a:off x="4482925" y="1530300"/>
            <a:ext cx="2494500" cy="3079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Poppins"/>
              <a:buAutoNum type="arabicPeriod"/>
            </a:pPr>
            <a:r>
              <a:rPr lang="en-GB">
                <a:solidFill>
                  <a:schemeClr val="lt1"/>
                </a:solidFill>
                <a:latin typeface="Poppins"/>
                <a:ea typeface="Poppins"/>
                <a:cs typeface="Poppins"/>
                <a:sym typeface="Poppins"/>
              </a:rPr>
              <a:t>UI integration in Figma</a:t>
            </a:r>
            <a:endParaRPr>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Font typeface="Poppins"/>
              <a:buAutoNum type="arabicPeriod"/>
            </a:pPr>
            <a:r>
              <a:rPr lang="en-GB">
                <a:solidFill>
                  <a:schemeClr val="lt1"/>
                </a:solidFill>
                <a:latin typeface="Poppins"/>
                <a:ea typeface="Poppins"/>
                <a:cs typeface="Poppins"/>
                <a:sym typeface="Poppins"/>
              </a:rPr>
              <a:t>Prototyping in Figma</a:t>
            </a:r>
            <a:endParaRPr>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Font typeface="Poppins"/>
              <a:buAutoNum type="arabicPeriod"/>
            </a:pPr>
            <a:r>
              <a:rPr lang="en-GB">
                <a:solidFill>
                  <a:schemeClr val="lt1"/>
                </a:solidFill>
                <a:latin typeface="Poppins"/>
                <a:ea typeface="Poppins"/>
                <a:cs typeface="Poppins"/>
                <a:sym typeface="Poppins"/>
              </a:rPr>
              <a:t>C# for development</a:t>
            </a:r>
            <a:endParaRPr>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Font typeface="Poppins"/>
              <a:buAutoNum type="arabicPeriod"/>
            </a:pPr>
            <a:r>
              <a:rPr lang="en-GB">
                <a:solidFill>
                  <a:schemeClr val="lt1"/>
                </a:solidFill>
                <a:latin typeface="Poppins"/>
                <a:ea typeface="Poppins"/>
                <a:cs typeface="Poppins"/>
                <a:sym typeface="Poppins"/>
              </a:rPr>
              <a:t>Unity 2D for game development</a:t>
            </a:r>
            <a:endParaRPr>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Font typeface="Poppins"/>
              <a:buAutoNum type="arabicPeriod"/>
            </a:pPr>
            <a:r>
              <a:rPr lang="en-GB">
                <a:solidFill>
                  <a:schemeClr val="lt1"/>
                </a:solidFill>
                <a:latin typeface="Poppins"/>
                <a:ea typeface="Poppins"/>
                <a:cs typeface="Poppins"/>
                <a:sym typeface="Poppins"/>
              </a:rPr>
              <a:t>Image processing with the help of AI</a:t>
            </a:r>
            <a:endParaRPr>
              <a:solidFill>
                <a:schemeClr val="lt1"/>
              </a:solidFill>
              <a:latin typeface="Poppins"/>
              <a:ea typeface="Poppins"/>
              <a:cs typeface="Poppins"/>
              <a:sym typeface="Poppins"/>
            </a:endParaRPr>
          </a:p>
          <a:p>
            <a:pPr indent="0" lvl="0" marL="0" rtl="0" algn="l">
              <a:spcBef>
                <a:spcPts val="0"/>
              </a:spcBef>
              <a:spcAft>
                <a:spcPts val="0"/>
              </a:spcAft>
              <a:buNone/>
            </a:pPr>
            <a:r>
              <a:t/>
            </a:r>
            <a:endParaRPr>
              <a:solidFill>
                <a:schemeClr val="lt1"/>
              </a:solidFill>
              <a:latin typeface="Poppins"/>
              <a:ea typeface="Poppins"/>
              <a:cs typeface="Poppins"/>
              <a:sym typeface="Poppins"/>
            </a:endParaRPr>
          </a:p>
        </p:txBody>
      </p:sp>
      <p:pic>
        <p:nvPicPr>
          <p:cNvPr id="168" name="Google Shape;168;p21"/>
          <p:cNvPicPr preferRelativeResize="0"/>
          <p:nvPr/>
        </p:nvPicPr>
        <p:blipFill>
          <a:blip r:embed="rId7">
            <a:alphaModFix/>
          </a:blip>
          <a:stretch>
            <a:fillRect/>
          </a:stretch>
        </p:blipFill>
        <p:spPr>
          <a:xfrm>
            <a:off x="7205350" y="2283900"/>
            <a:ext cx="1387450" cy="1267425"/>
          </a:xfrm>
          <a:prstGeom prst="rect">
            <a:avLst/>
          </a:prstGeom>
          <a:noFill/>
          <a:ln>
            <a:noFill/>
          </a:ln>
        </p:spPr>
      </p:pic>
      <p:pic>
        <p:nvPicPr>
          <p:cNvPr id="169" name="Google Shape;169;p21"/>
          <p:cNvPicPr preferRelativeResize="0"/>
          <p:nvPr/>
        </p:nvPicPr>
        <p:blipFill>
          <a:blip r:embed="rId8">
            <a:alphaModFix/>
          </a:blip>
          <a:stretch>
            <a:fillRect/>
          </a:stretch>
        </p:blipFill>
        <p:spPr>
          <a:xfrm>
            <a:off x="7234825" y="3712250"/>
            <a:ext cx="1357975" cy="948950"/>
          </a:xfrm>
          <a:prstGeom prst="rect">
            <a:avLst/>
          </a:prstGeom>
          <a:noFill/>
          <a:ln>
            <a:noFill/>
          </a:ln>
        </p:spPr>
      </p:pic>
      <p:sp>
        <p:nvSpPr>
          <p:cNvPr id="170" name="Google Shape;170;p21"/>
          <p:cNvSpPr/>
          <p:nvPr/>
        </p:nvSpPr>
        <p:spPr>
          <a:xfrm>
            <a:off x="-162375" y="3551323"/>
            <a:ext cx="1159531" cy="1560295"/>
          </a:xfrm>
          <a:custGeom>
            <a:rect b="b" l="l" r="r" t="t"/>
            <a:pathLst>
              <a:path extrusionOk="0" h="3805598" w="3051398">
                <a:moveTo>
                  <a:pt x="0" y="0"/>
                </a:moveTo>
                <a:lnTo>
                  <a:pt x="3051398" y="0"/>
                </a:lnTo>
                <a:lnTo>
                  <a:pt x="3051398" y="3805598"/>
                </a:lnTo>
                <a:lnTo>
                  <a:pt x="0" y="3805598"/>
                </a:lnTo>
                <a:lnTo>
                  <a:pt x="0" y="0"/>
                </a:lnTo>
                <a:close/>
              </a:path>
            </a:pathLst>
          </a:custGeom>
          <a:blipFill rotWithShape="1">
            <a:blip r:embed="rId9">
              <a:alphaModFix/>
            </a:blip>
            <a:stretch>
              <a:fillRect b="0" l="0" r="0" t="0"/>
            </a:stretch>
          </a:blipFill>
          <a:ln>
            <a:noFill/>
          </a:ln>
        </p:spPr>
      </p:sp>
      <p:sp>
        <p:nvSpPr>
          <p:cNvPr id="171" name="Google Shape;171;p21"/>
          <p:cNvSpPr/>
          <p:nvPr/>
        </p:nvSpPr>
        <p:spPr>
          <a:xfrm>
            <a:off x="7086277" y="110975"/>
            <a:ext cx="1947170" cy="1069173"/>
          </a:xfrm>
          <a:custGeom>
            <a:rect b="b" l="l" r="r" t="t"/>
            <a:pathLst>
              <a:path extrusionOk="0" h="2813614" w="5124132">
                <a:moveTo>
                  <a:pt x="0" y="0"/>
                </a:moveTo>
                <a:lnTo>
                  <a:pt x="5124132" y="0"/>
                </a:lnTo>
                <a:lnTo>
                  <a:pt x="5124132" y="2813614"/>
                </a:lnTo>
                <a:lnTo>
                  <a:pt x="0" y="2813614"/>
                </a:lnTo>
                <a:lnTo>
                  <a:pt x="0" y="0"/>
                </a:lnTo>
                <a:close/>
              </a:path>
            </a:pathLst>
          </a:custGeom>
          <a:blipFill rotWithShape="1">
            <a:blip r:embed="rId10">
              <a:alphaModFix/>
            </a:blip>
            <a:stretch>
              <a:fillRect b="0" l="0" r="0" t="0"/>
            </a:stretch>
          </a:blipFill>
          <a:ln>
            <a:noFill/>
          </a:ln>
        </p:spPr>
      </p:sp>
      <p:sp>
        <p:nvSpPr>
          <p:cNvPr id="172" name="Google Shape;172;p21"/>
          <p:cNvSpPr/>
          <p:nvPr/>
        </p:nvSpPr>
        <p:spPr>
          <a:xfrm rot="1378617">
            <a:off x="3515666" y="3686803"/>
            <a:ext cx="1361113" cy="1289345"/>
          </a:xfrm>
          <a:custGeom>
            <a:rect b="b" l="l" r="r" t="t"/>
            <a:pathLst>
              <a:path extrusionOk="0" h="3798563" w="4009999">
                <a:moveTo>
                  <a:pt x="0" y="0"/>
                </a:moveTo>
                <a:lnTo>
                  <a:pt x="4009999" y="0"/>
                </a:lnTo>
                <a:lnTo>
                  <a:pt x="4009999" y="3798563"/>
                </a:lnTo>
                <a:lnTo>
                  <a:pt x="0" y="3798563"/>
                </a:lnTo>
                <a:lnTo>
                  <a:pt x="0" y="0"/>
                </a:lnTo>
                <a:close/>
              </a:path>
            </a:pathLst>
          </a:custGeom>
          <a:blipFill rotWithShape="1">
            <a:blip r:embed="rId11">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